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33"/>
  </p:notesMasterIdLst>
  <p:handoutMasterIdLst>
    <p:handoutMasterId r:id="rId34"/>
  </p:handoutMasterIdLst>
  <p:sldIdLst>
    <p:sldId id="256" r:id="rId6"/>
    <p:sldId id="259" r:id="rId7"/>
    <p:sldId id="257" r:id="rId8"/>
    <p:sldId id="263" r:id="rId9"/>
    <p:sldId id="264" r:id="rId10"/>
    <p:sldId id="260" r:id="rId11"/>
    <p:sldId id="261" r:id="rId12"/>
    <p:sldId id="262" r:id="rId13"/>
    <p:sldId id="265" r:id="rId14"/>
    <p:sldId id="268" r:id="rId15"/>
    <p:sldId id="269" r:id="rId16"/>
    <p:sldId id="270" r:id="rId17"/>
    <p:sldId id="271" r:id="rId18"/>
    <p:sldId id="272" r:id="rId19"/>
    <p:sldId id="273" r:id="rId20"/>
    <p:sldId id="274" r:id="rId21"/>
    <p:sldId id="275" r:id="rId22"/>
    <p:sldId id="276" r:id="rId23"/>
    <p:sldId id="285" r:id="rId24"/>
    <p:sldId id="278" r:id="rId25"/>
    <p:sldId id="279" r:id="rId26"/>
    <p:sldId id="280" r:id="rId27"/>
    <p:sldId id="286" r:id="rId28"/>
    <p:sldId id="287" r:id="rId29"/>
    <p:sldId id="282" r:id="rId30"/>
    <p:sldId id="283" r:id="rId31"/>
    <p:sldId id="284" r:id="rId32"/>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236" autoAdjust="0"/>
    <p:restoredTop sz="56592" autoAdjust="0"/>
  </p:normalViewPr>
  <p:slideViewPr>
    <p:cSldViewPr snapToGrid="0">
      <p:cViewPr varScale="1">
        <p:scale>
          <a:sx n="60" d="100"/>
          <a:sy n="60" d="100"/>
        </p:scale>
        <p:origin x="176" y="592"/>
      </p:cViewPr>
      <p:guideLst>
        <p:guide orient="horz" pos="2880"/>
        <p:guide pos="5120"/>
      </p:guideLst>
    </p:cSldViewPr>
  </p:slideViewPr>
  <p:outlineViewPr>
    <p:cViewPr>
      <p:scale>
        <a:sx n="33" d="100"/>
        <a:sy n="33" d="100"/>
      </p:scale>
      <p:origin x="0" y="90784"/>
    </p:cViewPr>
  </p:outlineViewPr>
  <p:notesTextViewPr>
    <p:cViewPr>
      <p:scale>
        <a:sx n="140" d="100"/>
        <a:sy n="14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9" Type="http://schemas.openxmlformats.org/officeDocument/2006/relationships/slide" Target="slides/slide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3" Type="http://schemas.openxmlformats.org/officeDocument/2006/relationships/notesMaster" Target="notesMasters/notesMaster1.xml"/><Relationship Id="rId34" Type="http://schemas.openxmlformats.org/officeDocument/2006/relationships/handoutMaster" Target="handoutMasters/handoutMaster1.xml"/><Relationship Id="rId35" Type="http://schemas.openxmlformats.org/officeDocument/2006/relationships/presProps" Target="presProps.xml"/><Relationship Id="rId36" Type="http://schemas.openxmlformats.org/officeDocument/2006/relationships/viewProps" Target="viewProps.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37" Type="http://schemas.openxmlformats.org/officeDocument/2006/relationships/theme" Target="theme/theme1.xml"/><Relationship Id="rId38"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2016-02-28</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2016-02-28</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a:t>
            </a:r>
            <a:r>
              <a:rPr lang="en-US" baseline="0" dirty="0" smtClean="0"/>
              <a:t> our current working directory, which at the moment is the home directory, the 'chef-client' command will look for a directory named 'cookbooks'. Within that 'cookbooks' directory it will find the cookbook named 'apache'. Within the 'apache' cookbook it will look for the 'server' recipe.</a:t>
            </a:r>
            <a:endParaRPr lang="en-US" dirty="0" smtClean="0"/>
          </a:p>
          <a:p>
            <a:endParaRPr lang="en-US" dirty="0" smtClean="0"/>
          </a:p>
          <a:p>
            <a:r>
              <a:rPr lang="en-US" dirty="0" smtClean="0"/>
              <a:t>Run</a:t>
            </a:r>
            <a:r>
              <a:rPr lang="en-US" baseline="0" dirty="0" smtClean="0"/>
              <a:t> this command, from the home directory, and ensure that you see the recipe being applied as it had before except this time the output will display a populated run list and a cookbook that has been synchronized.</a:t>
            </a:r>
          </a:p>
          <a:p>
            <a:endParaRPr lang="en-US" dirty="0" smtClean="0"/>
          </a:p>
          <a:p>
            <a:r>
              <a:rPr lang="en-US" dirty="0" smtClean="0"/>
              <a:t>Instructor Note:</a:t>
            </a:r>
            <a:r>
              <a:rPr lang="en-US" baseline="0" dirty="0" smtClean="0"/>
              <a:t> The WARN messages were omitted from this output so you can see the converging resources.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972165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Try applying the workstation cookbook's recipe named '</a:t>
            </a:r>
            <a:r>
              <a:rPr lang="en-US" b="0" i="0" dirty="0" smtClean="0"/>
              <a:t>setup'</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67420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Try applying both recipes from both cookbooks again at one time.</a:t>
            </a:r>
          </a:p>
          <a:p>
            <a:endParaRPr lang="en-US" dirty="0" smtClean="0"/>
          </a:p>
          <a:p>
            <a:r>
              <a:rPr lang="en-US" dirty="0" smtClean="0"/>
              <a:t>Instructor Note: It is important to note that</a:t>
            </a:r>
            <a:r>
              <a:rPr lang="en-US" baseline="0" dirty="0" smtClean="0"/>
              <a:t> </a:t>
            </a:r>
            <a:r>
              <a:rPr lang="en-US" dirty="0" smtClean="0"/>
              <a:t>when specifying a run list,</a:t>
            </a:r>
            <a:r>
              <a:rPr lang="en-US" baseline="0" dirty="0" smtClean="0"/>
              <a:t> </a:t>
            </a:r>
            <a:r>
              <a:rPr lang="en-US" dirty="0" smtClean="0"/>
              <a:t>recipes defined within it that are separated with a comma should NOT have a space after the comma</a:t>
            </a:r>
            <a:r>
              <a:rPr lang="en-US" baseline="0" dirty="0" smtClean="0"/>
              <a:t> or it w</a:t>
            </a:r>
            <a:r>
              <a:rPr lang="en-US" dirty="0" smtClean="0"/>
              <a:t>ill create an error.</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757511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Actually,</a:t>
            </a:r>
            <a:r>
              <a:rPr lang="en-US" baseline="0" dirty="0" smtClean="0"/>
              <a:t> we</a:t>
            </a:r>
            <a:r>
              <a:rPr lang="en-US" dirty="0" smtClean="0"/>
              <a:t> didn't tell you everything about specifying the run list for the `chef-client` command.</a:t>
            </a:r>
          </a:p>
          <a:p>
            <a:endParaRPr lang="en-US" dirty="0" smtClean="0"/>
          </a:p>
          <a:p>
            <a:r>
              <a:rPr lang="en-US" dirty="0" smtClean="0"/>
              <a:t>When defining a recipe in the run list you may omit the name of the recipe, and only use the cookbook name, when that recipe's name is 'default'.</a:t>
            </a:r>
          </a:p>
          <a:p>
            <a:endParaRPr lang="en-US" dirty="0" smtClean="0"/>
          </a:p>
          <a:p>
            <a:r>
              <a:rPr lang="en-US" dirty="0" smtClean="0"/>
              <a:t>Similar to how resources have default actions and default attributes Chef</a:t>
            </a:r>
            <a:r>
              <a:rPr lang="en-US" baseline="0" dirty="0" smtClean="0"/>
              <a:t> </a:t>
            </a:r>
            <a:r>
              <a:rPr lang="en-US" dirty="0" smtClean="0"/>
              <a:t>uses the concept of providing sane defaults. This makes our faster when we understand the concepts.</a:t>
            </a:r>
          </a:p>
          <a:p>
            <a:endParaRPr lang="en-US" dirty="0" smtClean="0"/>
          </a:p>
          <a:p>
            <a:r>
              <a:rPr lang="en-US" dirty="0" smtClean="0"/>
              <a:t>A cookbook doesn't have to have a default recipe but most every cookbook has one. It's called default because when you think of a cookbook it is the recipe that defines the most common configuration policy.</a:t>
            </a:r>
          </a:p>
          <a:p>
            <a:endParaRPr lang="en-US" dirty="0" smtClean="0"/>
          </a:p>
          <a:p>
            <a:r>
              <a:rPr lang="en-US" dirty="0" smtClean="0"/>
              <a:t>When you think about the two cookbooks that we created</a:t>
            </a:r>
            <a:r>
              <a:rPr lang="en-US" baseline="0" dirty="0" smtClean="0"/>
              <a:t> -- t</a:t>
            </a:r>
            <a:r>
              <a:rPr lang="en-US" dirty="0" smtClean="0"/>
              <a:t>he apache cookbook with the server recipe and the workstation cookbook with the setup recipe -- it seems like those recipes would be good default recipes for their respective cookbooks.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218902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simple solution would be to rename the setup recipe to the default recipe. However, a better practice would instead leave our recipes as they are and have the default recipe include the</a:t>
            </a:r>
            <a:r>
              <a:rPr lang="en-US" baseline="0" dirty="0" smtClean="0"/>
              <a:t> </a:t>
            </a:r>
            <a:r>
              <a:rPr lang="en-US" dirty="0" smtClean="0"/>
              <a:t>recipes</a:t>
            </a:r>
            <a:r>
              <a:rPr lang="en-US" baseline="0" dirty="0" smtClean="0"/>
              <a:t> with </a:t>
            </a:r>
            <a:r>
              <a:rPr lang="en-US" dirty="0" smtClean="0"/>
              <a:t>a method called `</a:t>
            </a:r>
            <a:r>
              <a:rPr lang="en-US" dirty="0" err="1" smtClean="0"/>
              <a:t>include_recipe</a:t>
            </a:r>
            <a:r>
              <a:rPr lang="en-US" dirty="0" smtClean="0"/>
              <a:t>`</a:t>
            </a:r>
          </a:p>
          <a:p>
            <a:endParaRPr lang="en-US" dirty="0" smtClean="0"/>
          </a:p>
          <a:p>
            <a:r>
              <a:rPr lang="en-US" dirty="0" smtClean="0"/>
              <a:t>This allows us to maintain all the current policies</a:t>
            </a:r>
            <a:r>
              <a:rPr lang="en-US" baseline="0" dirty="0" smtClean="0"/>
              <a:t> </a:t>
            </a:r>
            <a:r>
              <a:rPr lang="en-US" dirty="0" smtClean="0"/>
              <a:t>within its own recipe file</a:t>
            </a:r>
            <a:r>
              <a:rPr lang="en-US" baseline="0" dirty="0" smtClean="0"/>
              <a:t> and that way we </a:t>
            </a:r>
            <a:r>
              <a:rPr lang="en-US" dirty="0" smtClean="0"/>
              <a:t>can more easily switch our cookbooks default behavior, which can be useful when new requirements surface.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025631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a:t>
            </a:r>
            <a:r>
              <a:rPr lang="en-US" baseline="0" dirty="0" smtClean="0"/>
              <a:t> this example </a:t>
            </a:r>
            <a:r>
              <a:rPr lang="en-US" dirty="0" smtClean="0"/>
              <a:t>we are including the 'workstation' cookbook's 'setup'</a:t>
            </a:r>
            <a:r>
              <a:rPr lang="en-US" baseline="0" dirty="0" smtClean="0"/>
              <a:t> r</a:t>
            </a:r>
            <a:r>
              <a:rPr lang="en-US" dirty="0" smtClean="0"/>
              <a:t>ecipe.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273914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example,</a:t>
            </a:r>
            <a:r>
              <a:rPr lang="en-US" baseline="0" dirty="0" smtClean="0"/>
              <a:t> </a:t>
            </a:r>
            <a:r>
              <a:rPr lang="en-US" dirty="0" smtClean="0"/>
              <a:t>we are including the </a:t>
            </a:r>
            <a:r>
              <a:rPr lang="uk-UA" dirty="0" smtClean="0"/>
              <a:t>'</a:t>
            </a:r>
            <a:r>
              <a:rPr lang="en-US" dirty="0" smtClean="0"/>
              <a:t>apache</a:t>
            </a:r>
            <a:r>
              <a:rPr lang="uk-UA" dirty="0" smtClean="0"/>
              <a:t>'</a:t>
            </a:r>
            <a:r>
              <a:rPr lang="en-US" dirty="0" smtClean="0"/>
              <a:t> cookbook's </a:t>
            </a:r>
            <a:r>
              <a:rPr lang="uk-UA" dirty="0" smtClean="0"/>
              <a:t>'</a:t>
            </a:r>
            <a:r>
              <a:rPr lang="en-US" dirty="0" smtClean="0"/>
              <a:t>server</a:t>
            </a:r>
            <a:r>
              <a:rPr lang="uk-UA" dirty="0" smtClean="0"/>
              <a:t>'</a:t>
            </a:r>
            <a:r>
              <a:rPr lang="en-US" dirty="0" smtClean="0"/>
              <a: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073671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interested in having the default recipe for our workstation cookbook run the contents of the setup recipe.</a:t>
            </a:r>
          </a:p>
          <a:p>
            <a:endParaRPr lang="en-US" dirty="0" smtClean="0"/>
          </a:p>
          <a:p>
            <a:r>
              <a:rPr lang="en-US" dirty="0" smtClean="0"/>
              <a:t>Within the default recipe,</a:t>
            </a:r>
            <a:r>
              <a:rPr lang="en-US" baseline="0" dirty="0" smtClean="0"/>
              <a:t> </a:t>
            </a:r>
            <a:r>
              <a:rPr lang="en-US" dirty="0" smtClean="0"/>
              <a:t>define the `include_recipe` method and provide one parameter, which is the name of our</a:t>
            </a:r>
            <a:r>
              <a:rPr lang="en-US" baseline="0" dirty="0" smtClean="0"/>
              <a:t> recipe as it appears within a run list: </a:t>
            </a:r>
            <a:r>
              <a:rPr lang="en-US" baseline="0" dirty="0" err="1" smtClean="0"/>
              <a:t>cookbook_name</a:t>
            </a:r>
            <a:r>
              <a:rPr lang="en-US" baseline="0" dirty="0" smtClean="0"/>
              <a:t>::</a:t>
            </a:r>
            <a:r>
              <a:rPr lang="en-US" baseline="0" dirty="0" err="1" smtClean="0"/>
              <a:t>recipe_name</a:t>
            </a:r>
            <a:r>
              <a:rPr lang="en-US" baseline="0" dirty="0" smtClean="0"/>
              <a:t>.</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5427265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 'chef-client' to locally apply the cookbook named workstation. This will load your workstation cookbook's default recipe, which in turn loads the workstation cookbook's setup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2268439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you will</a:t>
            </a:r>
            <a:r>
              <a:rPr lang="en-US" baseline="0" dirty="0" smtClean="0"/>
              <a:t> </a:t>
            </a:r>
            <a:r>
              <a:rPr lang="en-US" dirty="0" smtClean="0"/>
              <a:t>update the apache cookbook's default recipe to include the apache cookbook's recipe named server.</a:t>
            </a:r>
          </a:p>
          <a:p>
            <a:endParaRPr lang="en-US" sz="1200" kern="1200" dirty="0" smtClean="0">
              <a:solidFill>
                <a:schemeClr val="tx1"/>
              </a:solidFill>
              <a:latin typeface="Arial" panose="020B0604020202020204" pitchFamily="34" charset="0"/>
              <a:ea typeface="+mn-ea"/>
              <a:cs typeface="Arial" panose="020B0604020202020204" pitchFamily="34" charset="0"/>
            </a:endParaRPr>
          </a:p>
          <a:p>
            <a:endParaRPr lang="en-US" sz="1200" kern="1200" dirty="0" smtClean="0">
              <a:solidFill>
                <a:schemeClr val="tx1"/>
              </a:solidFill>
              <a:latin typeface="Arial" panose="020B0604020202020204" pitchFamily="34" charset="0"/>
              <a:ea typeface="+mn-ea"/>
              <a:cs typeface="Arial" panose="020B0604020202020204" pitchFamily="34" charset="0"/>
            </a:endParaRPr>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5</a:t>
            </a:r>
            <a:r>
              <a:rPr lang="en-US" sz="1200" kern="1200" baseline="0" dirty="0" smtClean="0">
                <a:solidFill>
                  <a:schemeClr val="tx1"/>
                </a:solidFill>
                <a:latin typeface="Arial" panose="020B0604020202020204" pitchFamily="34" charset="0"/>
                <a:ea typeface="+mn-ea"/>
                <a:cs typeface="Arial" panose="020B0604020202020204" pitchFamily="34" charset="0"/>
              </a:rPr>
              <a:t> </a:t>
            </a:r>
            <a:r>
              <a:rPr lang="en-US" sz="1200" kern="1200" dirty="0" smtClean="0">
                <a:solidFill>
                  <a:schemeClr val="tx1"/>
                </a:solidFill>
                <a:latin typeface="Arial" panose="020B0604020202020204" pitchFamily="34" charset="0"/>
                <a:ea typeface="+mn-ea"/>
                <a:cs typeface="Arial" panose="020B0604020202020204" pitchFamily="34" charset="0"/>
              </a:rPr>
              <a:t>minutes to complete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12534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used 'chef-client'</a:t>
            </a:r>
            <a:r>
              <a:rPr lang="en-US" baseline="0" dirty="0" smtClean="0"/>
              <a:t> to apply recipes but we now face a new problem. How do we use this tool to apply multiple recipes to configure the state of our infrastructure? Combing the recipes seems like it goes against the concept that cookbooks map one-to-one to a piece of software. Running the command twice seems like it would make managing the system difficult to remember.</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509784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interested in having the default recipe for our apache cookbook run the contents of the server recipe.</a:t>
            </a:r>
          </a:p>
          <a:p>
            <a:endParaRPr lang="en-US" dirty="0" smtClean="0"/>
          </a:p>
          <a:p>
            <a:r>
              <a:rPr lang="en-US" dirty="0" smtClean="0"/>
              <a:t>Within the default recipe,</a:t>
            </a:r>
            <a:r>
              <a:rPr lang="en-US" baseline="0" dirty="0" smtClean="0"/>
              <a:t> </a:t>
            </a:r>
            <a:r>
              <a:rPr lang="en-US" dirty="0" smtClean="0"/>
              <a:t>define the `</a:t>
            </a:r>
            <a:r>
              <a:rPr lang="en-US" dirty="0" err="1" smtClean="0"/>
              <a:t>include_recipe</a:t>
            </a:r>
            <a:r>
              <a:rPr lang="en-US" dirty="0" smtClean="0"/>
              <a:t>` method and provide one parameter, which is the name of our</a:t>
            </a:r>
            <a:r>
              <a:rPr lang="en-US" baseline="0" dirty="0" smtClean="0"/>
              <a:t> recipe as it appears within a run list: </a:t>
            </a:r>
            <a:r>
              <a:rPr lang="en-US" baseline="0" dirty="0" err="1" smtClean="0"/>
              <a:t>cookbook_name</a:t>
            </a:r>
            <a:r>
              <a:rPr lang="en-US" baseline="0" dirty="0" smtClean="0"/>
              <a:t>::</a:t>
            </a:r>
            <a:r>
              <a:rPr lang="en-US" baseline="0" dirty="0" err="1" smtClean="0"/>
              <a:t>recipe_name</a:t>
            </a:r>
            <a:r>
              <a:rPr lang="en-US" baseline="0" dirty="0" smtClean="0"/>
              <a: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1124696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Use 'chef-client' to locally apply the cookbook named apache. This will load your apache cookbook's default recipe, which in turn loads the apache cookbook's server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5219670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Wonderful.</a:t>
            </a:r>
            <a:r>
              <a:rPr lang="en-US" baseline="0" dirty="0" smtClean="0"/>
              <a:t> Now the apache cookbook's default recipe includes the server recipe. You were able to verify that by applying chef-client with the abbreviated run list. Finally it was a good time to commit the changes that you made.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125342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pPr marL="0" marR="0" indent="0" algn="l" defTabSz="1219090" rtl="0" eaLnBrk="1" fontAlgn="auto" latinLnBrk="0" hangingPunct="1">
              <a:lnSpc>
                <a:spcPct val="90000"/>
              </a:lnSpc>
              <a:spcBef>
                <a:spcPts val="0"/>
              </a:spcBef>
              <a:spcAft>
                <a:spcPts val="444"/>
              </a:spcAft>
              <a:buClrTx/>
              <a:buSzTx/>
              <a:buFontTx/>
              <a:buNone/>
              <a:tabLst/>
              <a:defRPr/>
            </a:pPr>
            <a:r>
              <a:rPr lang="en-US" baseline="0" smtClean="0"/>
              <a:t>Instructor Note: With large groups I often find it better to have individuals turn to the individuals around them, form groups of whatever size they feel comfortable, and have them take turns asking and answering the questions. When all the groups are done I then open the discussion up to the entire group allowing each group or individuals to share their answers.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chef-client, local mode, run lists, and include_recipe.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41197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use the 'chef-client' command to apply multiple recipes and include a recipe within another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smtClean="0"/>
              <a:t>chef-client</a:t>
            </a:r>
            <a:r>
              <a:rPr lang="en-US" b="0" baseline="0" dirty="0" smtClean="0"/>
              <a:t> has a number of flags that can be passed to it to configure how it works. Up to this point we have been using the '--local-mode' flag to ensure 'chef-client' does not query the Chef Server it wants to communicate with by default.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352273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Another flag we can use is '--run-list'</a:t>
            </a:r>
            <a:r>
              <a:rPr lang="en-US" baseline="0" dirty="0" smtClean="0"/>
              <a:t> or '-r' to specify a list of recipes we want to apply to the system. We call this list of recipes a run list.</a:t>
            </a:r>
          </a:p>
          <a:p>
            <a:endParaRPr lang="en-US" baseline="0" dirty="0" smtClean="0"/>
          </a:p>
          <a:p>
            <a:r>
              <a:rPr lang="en-US" baseline="0" dirty="0" smtClean="0"/>
              <a:t>This ordered list specifies the recipes in a different way. We are no longer interested in the </a:t>
            </a:r>
            <a:r>
              <a:rPr lang="en-US" baseline="0" dirty="0" err="1" smtClean="0"/>
              <a:t>filepath</a:t>
            </a:r>
            <a:r>
              <a:rPr lang="en-US" baseline="0" dirty="0" smtClean="0"/>
              <a:t> to the particular recipe file. We instead specify that we want a recipe and then within the square brackets we specify the name of the cookbook and then finally the name of the recipe.</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latin typeface="Arial" panose="020B0604020202020204" pitchFamily="34" charset="0"/>
              <a:cs typeface="+mn-cs"/>
            </a:endParaRPr>
          </a:p>
          <a:p>
            <a:pPr marL="0" marR="0" lvl="1" indent="0" algn="l" defTabSz="1219120" rtl="0" eaLnBrk="1" fontAlgn="auto" latinLnBrk="0" hangingPunct="1">
              <a:lnSpc>
                <a:spcPct val="90000"/>
              </a:lnSpc>
              <a:spcBef>
                <a:spcPts val="0"/>
              </a:spcBef>
              <a:spcAft>
                <a:spcPts val="444"/>
              </a:spcAft>
              <a:buClrTx/>
              <a:buSzTx/>
              <a:buFontTx/>
              <a:buNone/>
              <a:tabLst/>
              <a:defRPr/>
            </a:pPr>
            <a:r>
              <a:rPr lang="en-US" dirty="0" smtClean="0">
                <a:latin typeface="Courier New" panose="02070309020205020404" pitchFamily="49" charset="0"/>
                <a:cs typeface="Courier New" panose="02070309020205020404" pitchFamily="49" charset="0"/>
              </a:rPr>
              <a:t>"recipe[COOKBOOK::RECIPE]</a:t>
            </a:r>
            <a:r>
              <a:rPr lang="en-US" baseline="0" dirty="0" smtClean="0">
                <a:latin typeface="Arial" panose="020B0604020202020204" pitchFamily="34" charset="0"/>
                <a:cs typeface="+mn-cs"/>
              </a:rPr>
              <a:t>"</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latin typeface="Arial" panose="020B0604020202020204" pitchFamily="34" charset="0"/>
              <a:cs typeface="+mn-cs"/>
            </a:endParaRPr>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latin typeface="Arial" panose="020B0604020202020204" pitchFamily="34" charset="0"/>
                <a:cs typeface="+mn-cs"/>
              </a:rPr>
              <a:t>COOKBOOK means the name of the Cookbook.</a:t>
            </a:r>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latin typeface="Arial" panose="020B0604020202020204" pitchFamily="34" charset="0"/>
                <a:cs typeface="+mn-cs"/>
              </a:rPr>
              <a:t>RECIPE means the name of the Recipe without the Ruby file extension.</a:t>
            </a:r>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86120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 a run list of recipes. In this case we are applying one recipe and that is the setup recipe within our workstation cookbook.</a:t>
            </a:r>
          </a:p>
          <a:p>
            <a:endParaRPr lang="en-US" dirty="0" smtClean="0"/>
          </a:p>
          <a:p>
            <a:r>
              <a:rPr lang="en-US" dirty="0" smtClean="0"/>
              <a:t>We are using the abbreviated</a:t>
            </a:r>
            <a:r>
              <a:rPr lang="en-US" baseline="0" dirty="0" smtClean="0"/>
              <a:t> '-r' to represent the longer flag '--run-list'.</a:t>
            </a:r>
            <a:endParaRPr lang="en-US" dirty="0" smtClean="0"/>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Instructor Note: These commands if executed by a learner at this point will not work. These are being displayed solely as demonstration.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6937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a:t>
            </a:r>
            <a:r>
              <a:rPr lang="en-US" baseline="0" dirty="0" smtClean="0"/>
              <a:t> </a:t>
            </a:r>
            <a:r>
              <a:rPr lang="en-US" dirty="0" smtClean="0"/>
              <a:t>the server recipe within our apache cookbook.</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using the abbreviated</a:t>
            </a:r>
            <a:r>
              <a:rPr lang="en-US" baseline="0" dirty="0" smtClean="0"/>
              <a:t> '-r' to represent the longer flag '--run-list'.</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149292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 two recipes</a:t>
            </a:r>
            <a:r>
              <a:rPr lang="en-US" baseline="0" dirty="0" smtClean="0"/>
              <a:t> -- t</a:t>
            </a:r>
            <a:r>
              <a:rPr lang="en-US" dirty="0" smtClean="0"/>
              <a:t>he setup recipe from the workstation cookbook and the server recipe within our apache cookbook.</a:t>
            </a:r>
          </a:p>
          <a:p>
            <a:endParaRPr lang="en-US" dirty="0" smtClean="0"/>
          </a:p>
          <a:p>
            <a:r>
              <a:rPr lang="en-US" dirty="0" smtClean="0"/>
              <a:t>Instructor Note: The</a:t>
            </a:r>
            <a:r>
              <a:rPr lang="en-US" baseline="0" dirty="0" smtClean="0"/>
              <a:t> command given here includes the backslash '\'. That allows you to specify multiple lines within a terminal. Because of the character limitation of slides it is included to make the command more clear to the learner.</a:t>
            </a:r>
          </a:p>
          <a:p>
            <a:endParaRPr lang="en-US" baseline="0" dirty="0" smtClean="0"/>
          </a:p>
          <a:p>
            <a:r>
              <a:rPr lang="en-US" dirty="0" smtClean="0"/>
              <a:t>Instructor Note: It is important to note that</a:t>
            </a:r>
            <a:r>
              <a:rPr lang="en-US" baseline="0" dirty="0" smtClean="0"/>
              <a:t> </a:t>
            </a:r>
            <a:r>
              <a:rPr lang="en-US" dirty="0" smtClean="0"/>
              <a:t>when specifying a run list,</a:t>
            </a:r>
            <a:r>
              <a:rPr lang="en-US" baseline="0" dirty="0" smtClean="0"/>
              <a:t> </a:t>
            </a:r>
            <a:r>
              <a:rPr lang="en-US" dirty="0" smtClean="0"/>
              <a:t>recipes defined within it that are separated with a comma should NOT have a space after the comma</a:t>
            </a:r>
            <a:r>
              <a:rPr lang="en-US" baseline="0" dirty="0" smtClean="0"/>
              <a:t> or it w</a:t>
            </a:r>
            <a:r>
              <a:rPr lang="en-US" dirty="0" smtClean="0"/>
              <a:t>ill create an error.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391904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you start applying cookbooks through </a:t>
            </a:r>
            <a:r>
              <a:rPr lang="en-US" b="0" dirty="0" smtClean="0"/>
              <a:t>'chef-client', </a:t>
            </a:r>
            <a:r>
              <a:rPr lang="en-US" dirty="0" smtClean="0"/>
              <a:t>make sure you are in your home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284478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emf"/></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2.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6.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9.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a:t>
            </a:r>
            <a:r>
              <a:rPr lang="is-IS" dirty="0" smtClean="0"/>
              <a:t>2016</a:t>
            </a:r>
            <a:r>
              <a:rPr lang="en-US" dirty="0" smtClean="0"/>
              <a:t>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5716897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9750927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6" name="Straight Connector 5"/>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959892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pic>
        <p:nvPicPr>
          <p:cNvPr id="22" name="Picture 21"/>
          <p:cNvPicPr>
            <a:picLocks noChangeAspect="1"/>
          </p:cNvPicPr>
          <p:nvPr userDrawn="1"/>
        </p:nvPicPr>
        <p:blipFill>
          <a:blip r:embed="rId2"/>
          <a:stretch>
            <a:fillRect/>
          </a:stretch>
        </p:blipFill>
        <p:spPr>
          <a:xfrm>
            <a:off x="13101851" y="955744"/>
            <a:ext cx="2635015" cy="2122653"/>
          </a:xfrm>
          <a:prstGeom prst="rect">
            <a:avLst/>
          </a:prstGeom>
        </p:spPr>
      </p:pic>
    </p:spTree>
    <p:extLst>
      <p:ext uri="{BB962C8B-B14F-4D97-AF65-F5344CB8AC3E}">
        <p14:creationId xmlns:p14="http://schemas.microsoft.com/office/powerpoint/2010/main" val="22429189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749461"/>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3"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75963930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556858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5951611"/>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39349776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79522" y="482873"/>
            <a:ext cx="2011959" cy="2011959"/>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sp>
        <p:nvSpPr>
          <p:cNvPr id="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634167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1"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
        <p:nvSpPr>
          <p:cNvPr id="11" name="Footer Placeholder 17"/>
          <p:cNvSpPr>
            <a:spLocks noGrp="1"/>
          </p:cNvSpPr>
          <p:nvPr>
            <p:ph type="ftr" sz="quarter" idx="17"/>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theme" Target="../theme/theme1.xml"/><Relationship Id="rId21"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a:t>
            </a:r>
            <a:r>
              <a:rPr lang="is-IS" dirty="0" smtClean="0"/>
              <a:t>2016</a:t>
            </a:r>
            <a:r>
              <a:rPr lang="en-US" dirty="0" smtClean="0"/>
              <a:t>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1"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2" r:id="rId3"/>
    <p:sldLayoutId id="2147483814" r:id="rId4"/>
    <p:sldLayoutId id="2147483785" r:id="rId5"/>
    <p:sldLayoutId id="2147483770" r:id="rId6"/>
    <p:sldLayoutId id="2147483774" r:id="rId7"/>
    <p:sldLayoutId id="2147483771" r:id="rId8"/>
    <p:sldLayoutId id="2147483764" r:id="rId9"/>
    <p:sldLayoutId id="2147483767" r:id="rId10"/>
    <p:sldLayoutId id="2147483723" r:id="rId11"/>
    <p:sldLayoutId id="2147483795" r:id="rId12"/>
    <p:sldLayoutId id="2147483806" r:id="rId13"/>
    <p:sldLayoutId id="2147483808" r:id="rId14"/>
    <p:sldLayoutId id="2147483809" r:id="rId15"/>
    <p:sldLayoutId id="2147483810" r:id="rId16"/>
    <p:sldLayoutId id="2147483811" r:id="rId17"/>
    <p:sldLayoutId id="2147483812" r:id="rId18"/>
    <p:sldLayoutId id="2147483813" r:id="rId19"/>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4.xml"/><Relationship Id="rId3" Type="http://schemas.openxmlformats.org/officeDocument/2006/relationships/hyperlink" Target="https://docs.chef.io/recipes.html#include-recipes"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smtClean="0"/>
              <a:t>chef-client</a:t>
            </a:r>
            <a:endParaRPr lang="en-US" dirty="0"/>
          </a:p>
        </p:txBody>
      </p:sp>
      <p:sp>
        <p:nvSpPr>
          <p:cNvPr id="3" name="Subtitle 2"/>
          <p:cNvSpPr>
            <a:spLocks noGrp="1"/>
          </p:cNvSpPr>
          <p:nvPr>
            <p:ph type="subTitle" idx="1"/>
          </p:nvPr>
        </p:nvSpPr>
        <p:spPr bwMode="auto">
          <a:xfrm>
            <a:off x="3013752" y="3451138"/>
            <a:ext cx="10972800" cy="560884"/>
          </a:xfrm>
        </p:spPr>
        <p:txBody>
          <a:bodyPr/>
          <a:lstStyle/>
          <a:p>
            <a:r>
              <a:rPr lang="en-US" dirty="0"/>
              <a:t>Applying </a:t>
            </a:r>
            <a:r>
              <a:rPr lang="en-US" dirty="0" smtClean="0"/>
              <a:t>Recipes </a:t>
            </a:r>
            <a:r>
              <a:rPr lang="en-US" dirty="0"/>
              <a:t>from </a:t>
            </a:r>
            <a:r>
              <a:rPr lang="en-US" dirty="0" smtClean="0"/>
              <a:t>Multiple Cookbooks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smtClean="0">
                <a:solidFill>
                  <a:srgbClr val="7D868C"/>
                </a:solidFill>
              </a:rPr>
              <a:t>©</a:t>
            </a:r>
            <a:r>
              <a:rPr lang="is-IS" sz="1600" dirty="0" smtClean="0">
                <a:solidFill>
                  <a:srgbClr val="7D868C"/>
                </a:solidFill>
              </a:rPr>
              <a:t>2016</a:t>
            </a:r>
            <a:r>
              <a:rPr lang="en-US" sz="1600" dirty="0" smtClean="0">
                <a:solidFill>
                  <a:srgbClr val="7D868C"/>
                </a:solidFill>
              </a:rPr>
              <a:t> </a:t>
            </a:r>
            <a:r>
              <a:rPr lang="en-US" sz="1600" dirty="0">
                <a:solidFill>
                  <a:srgbClr val="7D868C"/>
                </a:solidFill>
              </a:rPr>
              <a:t>Chef Software Inc.</a:t>
            </a:r>
          </a:p>
        </p:txBody>
      </p:sp>
    </p:spTree>
    <p:extLst>
      <p:ext uri="{BB962C8B-B14F-4D97-AF65-F5344CB8AC3E}">
        <p14:creationId xmlns:p14="http://schemas.microsoft.com/office/powerpoint/2010/main" val="38056624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300" dirty="0" smtClean="0"/>
              <a:t>[</a:t>
            </a:r>
            <a:r>
              <a:rPr lang="is-IS" sz="2300" dirty="0" smtClean="0"/>
              <a:t>2016</a:t>
            </a:r>
            <a:r>
              <a:rPr lang="en-US" sz="2300" dirty="0" smtClean="0"/>
              <a:t>-09-15T14:54:45+00:00</a:t>
            </a:r>
            <a:r>
              <a:rPr lang="en-US" sz="2300" dirty="0"/>
              <a:t>] WARN: No config file found or specified on command line, using command line options.</a:t>
            </a:r>
          </a:p>
          <a:p>
            <a:r>
              <a:rPr lang="en-US" sz="2300" dirty="0"/>
              <a:t>Starting Chef Client, version 12.3.0</a:t>
            </a:r>
          </a:p>
          <a:p>
            <a:r>
              <a:rPr lang="en-US" sz="2300" dirty="0"/>
              <a:t>resolving cookbooks for run list: ["apache::server"]</a:t>
            </a:r>
          </a:p>
          <a:p>
            <a:r>
              <a:rPr lang="en-US" sz="2300" dirty="0"/>
              <a:t>Synchronizing Cookbooks:</a:t>
            </a:r>
          </a:p>
          <a:p>
            <a:r>
              <a:rPr lang="en-US" sz="2300" dirty="0"/>
              <a:t>  - apache</a:t>
            </a:r>
          </a:p>
          <a:p>
            <a:r>
              <a:rPr lang="en-US" sz="2300" dirty="0" smtClean="0"/>
              <a:t>Compiling </a:t>
            </a:r>
            <a:r>
              <a:rPr lang="en-US" sz="2300" dirty="0"/>
              <a:t>Cookbooks...</a:t>
            </a:r>
          </a:p>
          <a:p>
            <a:r>
              <a:rPr lang="en-US" sz="2300" dirty="0"/>
              <a:t>Converging 4 resources</a:t>
            </a:r>
          </a:p>
          <a:p>
            <a:r>
              <a:rPr lang="en-US" sz="2300" dirty="0"/>
              <a:t>Recipe: apache::server</a:t>
            </a:r>
          </a:p>
          <a:p>
            <a:r>
              <a:rPr lang="en-US" sz="2300" dirty="0"/>
              <a:t>  * yum_package[httpd] action install (up to date)</a:t>
            </a:r>
          </a:p>
          <a:p>
            <a:r>
              <a:rPr lang="en-US" sz="2300" dirty="0"/>
              <a:t>  * file[/var/www/html/index.html] action create (up to date)</a:t>
            </a:r>
          </a:p>
          <a:p>
            <a:r>
              <a:rPr lang="en-US" sz="2300" dirty="0"/>
              <a:t>  * service[httpd] action enable (up to date</a:t>
            </a:r>
            <a:r>
              <a:rPr lang="en-US" sz="2300" dirty="0" smtClean="0"/>
              <a:t>)</a:t>
            </a:r>
            <a:endParaRPr lang="en-US" sz="2300" dirty="0"/>
          </a:p>
        </p:txBody>
      </p:sp>
      <p:sp>
        <p:nvSpPr>
          <p:cNvPr id="3" name="Title 2"/>
          <p:cNvSpPr>
            <a:spLocks noGrp="1"/>
          </p:cNvSpPr>
          <p:nvPr>
            <p:ph type="title"/>
          </p:nvPr>
        </p:nvSpPr>
        <p:spPr/>
        <p:txBody>
          <a:bodyPr>
            <a:normAutofit/>
          </a:bodyPr>
          <a:lstStyle/>
          <a:p>
            <a:r>
              <a:rPr lang="en-US" sz="6000" dirty="0" smtClean="0"/>
              <a:t>GL: Apply </a:t>
            </a:r>
            <a:r>
              <a:rPr lang="en-US" sz="6000" dirty="0"/>
              <a:t>the </a:t>
            </a:r>
            <a:r>
              <a:rPr lang="en-US" sz="6000" dirty="0" smtClean="0"/>
              <a:t>Cookbook </a:t>
            </a:r>
            <a:r>
              <a:rPr lang="en-US" sz="6000" dirty="0"/>
              <a:t>R</a:t>
            </a:r>
            <a:r>
              <a:rPr lang="en-US" sz="6000" dirty="0" smtClean="0"/>
              <a:t>ecipe </a:t>
            </a:r>
            <a:r>
              <a:rPr lang="en-US" sz="6000" dirty="0"/>
              <a:t>L</a:t>
            </a:r>
            <a:r>
              <a:rPr lang="en-US" sz="6000" dirty="0" smtClean="0"/>
              <a:t>ocally</a:t>
            </a:r>
            <a:endParaRPr lang="en-US" sz="6000" dirty="0"/>
          </a:p>
        </p:txBody>
      </p:sp>
      <p:sp>
        <p:nvSpPr>
          <p:cNvPr id="4" name="Text Placeholder 3"/>
          <p:cNvSpPr>
            <a:spLocks noGrp="1"/>
          </p:cNvSpPr>
          <p:nvPr>
            <p:ph type="body" sz="quarter" idx="11"/>
          </p:nvPr>
        </p:nvSpPr>
        <p:spPr>
          <a:xfrm>
            <a:off x="1121104" y="1159391"/>
            <a:ext cx="14422528" cy="1076576"/>
          </a:xfrm>
        </p:spPr>
        <p:txBody>
          <a:bodyPr/>
          <a:lstStyle/>
          <a:p>
            <a:r>
              <a:rPr lang="en-US" sz="3100" dirty="0" smtClean="0"/>
              <a:t>$ sudo chef-client --local-mode -r "recipe[apache::server]"</a:t>
            </a:r>
            <a:endParaRPr lang="en-US" sz="3100" dirty="0"/>
          </a:p>
        </p:txBody>
      </p:sp>
      <p:sp>
        <p:nvSpPr>
          <p:cNvPr id="5" name="Rectangle 4"/>
          <p:cNvSpPr/>
          <p:nvPr/>
        </p:nvSpPr>
        <p:spPr bwMode="auto">
          <a:xfrm>
            <a:off x="1108305" y="3587230"/>
            <a:ext cx="14417959" cy="1331068"/>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2282584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617189" cy="5749461"/>
          </a:xfrm>
        </p:spPr>
        <p:txBody>
          <a:bodyPr/>
          <a:lstStyle/>
          <a:p>
            <a:r>
              <a:rPr lang="en-US" dirty="0" smtClean="0"/>
              <a:t>[</a:t>
            </a:r>
            <a:r>
              <a:rPr lang="is-IS" sz="2300" dirty="0" smtClean="0"/>
              <a:t>2016</a:t>
            </a:r>
            <a:r>
              <a:rPr lang="en-US" sz="2300" dirty="0" smtClean="0"/>
              <a:t>-09-15T15:15:26+00:00</a:t>
            </a:r>
            <a:r>
              <a:rPr lang="en-US" sz="2300" dirty="0"/>
              <a:t>] WARN: No config file found or specified on command line, using command line options.</a:t>
            </a:r>
          </a:p>
          <a:p>
            <a:r>
              <a:rPr lang="en-US" sz="2300" dirty="0"/>
              <a:t>Starting Chef Client, version 12.3.0</a:t>
            </a:r>
          </a:p>
          <a:p>
            <a:r>
              <a:rPr lang="en-US" sz="2300" dirty="0"/>
              <a:t>resolving cookbooks for run list: ["workstation::setup"]</a:t>
            </a:r>
          </a:p>
          <a:p>
            <a:r>
              <a:rPr lang="en-US" sz="2300" dirty="0"/>
              <a:t>Synchronizing Cookbooks:</a:t>
            </a:r>
          </a:p>
          <a:p>
            <a:r>
              <a:rPr lang="en-US" sz="2300" dirty="0"/>
              <a:t>  - workstation (0.1.0)</a:t>
            </a:r>
          </a:p>
          <a:p>
            <a:r>
              <a:rPr lang="en-US" sz="2300" dirty="0"/>
              <a:t>Compiling Cookbooks...</a:t>
            </a:r>
          </a:p>
          <a:p>
            <a:r>
              <a:rPr lang="en-US" sz="2300" dirty="0"/>
              <a:t>Converging 4 resources</a:t>
            </a:r>
          </a:p>
          <a:p>
            <a:r>
              <a:rPr lang="en-US" sz="2300" dirty="0"/>
              <a:t>Recipe: workstation::setup</a:t>
            </a:r>
          </a:p>
          <a:p>
            <a:r>
              <a:rPr lang="en-US" sz="2300" dirty="0"/>
              <a:t>  * </a:t>
            </a:r>
            <a:r>
              <a:rPr lang="en-US" sz="2300" dirty="0" err="1"/>
              <a:t>yum_package</a:t>
            </a:r>
            <a:r>
              <a:rPr lang="en-US" sz="2300" dirty="0"/>
              <a:t>[</a:t>
            </a:r>
            <a:r>
              <a:rPr lang="en-US" sz="2300" dirty="0" err="1"/>
              <a:t>cowsay</a:t>
            </a:r>
            <a:r>
              <a:rPr lang="en-US" sz="2300" dirty="0"/>
              <a:t>] action install (up to date)</a:t>
            </a:r>
          </a:p>
          <a:p>
            <a:r>
              <a:rPr lang="en-US" sz="2300" dirty="0"/>
              <a:t>  * </a:t>
            </a:r>
            <a:r>
              <a:rPr lang="en-US" sz="2300" dirty="0" err="1"/>
              <a:t>yum_package</a:t>
            </a:r>
            <a:r>
              <a:rPr lang="en-US" sz="2300" dirty="0"/>
              <a:t>[tree] action install (up to date)</a:t>
            </a:r>
          </a:p>
          <a:p>
            <a:r>
              <a:rPr lang="en-US" sz="2300" dirty="0"/>
              <a:t>  * </a:t>
            </a:r>
            <a:r>
              <a:rPr lang="en-US" sz="2300" dirty="0" err="1"/>
              <a:t>yum_package</a:t>
            </a:r>
            <a:r>
              <a:rPr lang="en-US" sz="2300" dirty="0"/>
              <a:t>[git] action install (up to date)</a:t>
            </a:r>
          </a:p>
          <a:p>
            <a:r>
              <a:rPr lang="en-US" sz="2300" dirty="0"/>
              <a:t>  * file[/</a:t>
            </a:r>
            <a:r>
              <a:rPr lang="en-US" sz="2300" dirty="0" err="1"/>
              <a:t>etc</a:t>
            </a:r>
            <a:r>
              <a:rPr lang="en-US" sz="2300" dirty="0"/>
              <a:t>/</a:t>
            </a:r>
            <a:r>
              <a:rPr lang="en-US" sz="2300" dirty="0" err="1"/>
              <a:t>motd</a:t>
            </a:r>
            <a:r>
              <a:rPr lang="en-US" sz="2300" dirty="0"/>
              <a:t>] action create (up to date)</a:t>
            </a:r>
            <a:endParaRPr lang="en-US" sz="2300" dirty="0" smtClean="0"/>
          </a:p>
        </p:txBody>
      </p:sp>
      <p:sp>
        <p:nvSpPr>
          <p:cNvPr id="4" name="Text Placeholder 3"/>
          <p:cNvSpPr>
            <a:spLocks noGrp="1"/>
          </p:cNvSpPr>
          <p:nvPr>
            <p:ph type="body" sz="quarter" idx="11"/>
          </p:nvPr>
        </p:nvSpPr>
        <p:spPr>
          <a:xfrm>
            <a:off x="1121104" y="1214599"/>
            <a:ext cx="14644800" cy="1021368"/>
          </a:xfrm>
        </p:spPr>
        <p:txBody>
          <a:bodyPr/>
          <a:lstStyle/>
          <a:p>
            <a:r>
              <a:rPr lang="en-US" sz="3000" dirty="0"/>
              <a:t>$ sudo chef-client --local-mode -r "recipe[workstation::setup]"</a:t>
            </a:r>
          </a:p>
        </p:txBody>
      </p:sp>
      <p:sp>
        <p:nvSpPr>
          <p:cNvPr id="5" name="Rectangle 4"/>
          <p:cNvSpPr/>
          <p:nvPr/>
        </p:nvSpPr>
        <p:spPr bwMode="auto">
          <a:xfrm>
            <a:off x="1108305" y="3655885"/>
            <a:ext cx="14417959" cy="1305958"/>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11</a:t>
            </a:fld>
            <a:endParaRPr lang="en-US" dirty="0"/>
          </a:p>
        </p:txBody>
      </p:sp>
      <p:sp>
        <p:nvSpPr>
          <p:cNvPr id="9" name="Title 2"/>
          <p:cNvSpPr>
            <a:spLocks noGrp="1"/>
          </p:cNvSpPr>
          <p:nvPr>
            <p:ph type="title"/>
          </p:nvPr>
        </p:nvSpPr>
        <p:spPr>
          <a:xfrm>
            <a:off x="609600" y="304800"/>
            <a:ext cx="14935200" cy="827577"/>
          </a:xfrm>
        </p:spPr>
        <p:txBody>
          <a:bodyPr>
            <a:normAutofit/>
          </a:bodyPr>
          <a:lstStyle/>
          <a:p>
            <a:r>
              <a:rPr lang="en-US" sz="6000" dirty="0" smtClean="0"/>
              <a:t>GL: Apply </a:t>
            </a:r>
            <a:r>
              <a:rPr lang="en-US" sz="6000" dirty="0"/>
              <a:t>the </a:t>
            </a:r>
            <a:r>
              <a:rPr lang="en-US" sz="6000" dirty="0" smtClean="0"/>
              <a:t>Cookbook </a:t>
            </a:r>
            <a:r>
              <a:rPr lang="en-US" sz="6000" dirty="0"/>
              <a:t>R</a:t>
            </a:r>
            <a:r>
              <a:rPr lang="en-US" sz="6000" dirty="0" smtClean="0"/>
              <a:t>ecipe </a:t>
            </a:r>
            <a:r>
              <a:rPr lang="en-US" sz="6000" dirty="0"/>
              <a:t>L</a:t>
            </a:r>
            <a:r>
              <a:rPr lang="en-US" sz="6000" dirty="0" smtClean="0"/>
              <a:t>ocally</a:t>
            </a:r>
            <a:endParaRPr lang="en-US" sz="6000" dirty="0"/>
          </a:p>
        </p:txBody>
      </p:sp>
    </p:spTree>
    <p:extLst>
      <p:ext uri="{BB962C8B-B14F-4D97-AF65-F5344CB8AC3E}">
        <p14:creationId xmlns:p14="http://schemas.microsoft.com/office/powerpoint/2010/main" val="36547678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38687" y="2978670"/>
            <a:ext cx="14406110" cy="5112907"/>
          </a:xfrm>
        </p:spPr>
        <p:txBody>
          <a:bodyPr/>
          <a:lstStyle/>
          <a:p>
            <a:r>
              <a:rPr lang="en-US" dirty="0" smtClean="0"/>
              <a:t>[</a:t>
            </a:r>
            <a:r>
              <a:rPr lang="is-IS" dirty="0" smtClean="0"/>
              <a:t>2016</a:t>
            </a:r>
            <a:r>
              <a:rPr lang="en-US" dirty="0" smtClean="0"/>
              <a:t>-09-15T15:17:27+00:00</a:t>
            </a:r>
            <a:r>
              <a:rPr lang="en-US" dirty="0"/>
              <a:t>] WARN: No config file found or specified on command line, using command line options.</a:t>
            </a:r>
          </a:p>
          <a:p>
            <a:r>
              <a:rPr lang="en-US" dirty="0"/>
              <a:t>Starting Chef Client, version 12.3.0</a:t>
            </a:r>
          </a:p>
          <a:p>
            <a:r>
              <a:rPr lang="en-US" dirty="0"/>
              <a:t>resolving cookbooks for run list: </a:t>
            </a:r>
            <a:r>
              <a:rPr lang="en-US" dirty="0" smtClean="0"/>
              <a:t>["apache::</a:t>
            </a:r>
            <a:r>
              <a:rPr lang="en-US" dirty="0" err="1" smtClean="0"/>
              <a:t>server","</a:t>
            </a:r>
            <a:r>
              <a:rPr lang="en-US" dirty="0" err="1"/>
              <a:t>workstation</a:t>
            </a:r>
            <a:r>
              <a:rPr lang="en-US" dirty="0"/>
              <a:t>::setup"]</a:t>
            </a:r>
          </a:p>
          <a:p>
            <a:r>
              <a:rPr lang="en-US" dirty="0"/>
              <a:t>Synchronizing Cookbooks:</a:t>
            </a:r>
          </a:p>
          <a:p>
            <a:r>
              <a:rPr lang="en-US" dirty="0" smtClean="0"/>
              <a:t>  - apache</a:t>
            </a:r>
          </a:p>
          <a:p>
            <a:r>
              <a:rPr lang="en-US" dirty="0" smtClean="0"/>
              <a:t>  </a:t>
            </a:r>
            <a:r>
              <a:rPr lang="en-US" dirty="0"/>
              <a:t>- workstation</a:t>
            </a:r>
          </a:p>
          <a:p>
            <a:r>
              <a:rPr lang="en-US" dirty="0"/>
              <a:t>Compiling Cookbooks...</a:t>
            </a:r>
          </a:p>
          <a:p>
            <a:endParaRPr lang="en-US" dirty="0"/>
          </a:p>
          <a:p>
            <a:r>
              <a:rPr lang="en-US" dirty="0"/>
              <a:t>Running handlers:</a:t>
            </a:r>
          </a:p>
          <a:p>
            <a:r>
              <a:rPr lang="en-US" dirty="0" smtClean="0"/>
              <a:t>[</a:t>
            </a:r>
            <a:r>
              <a:rPr lang="is-IS" dirty="0" smtClean="0"/>
              <a:t>2016</a:t>
            </a:r>
            <a:r>
              <a:rPr lang="en-US" dirty="0" smtClean="0"/>
              <a:t>-09-15T15:17:30+00:00</a:t>
            </a:r>
            <a:r>
              <a:rPr lang="en-US" dirty="0"/>
              <a:t>] ERROR: Running exception handlers</a:t>
            </a:r>
          </a:p>
          <a:p>
            <a:r>
              <a:rPr lang="en-US" dirty="0"/>
              <a:t>Running handlers </a:t>
            </a:r>
            <a:r>
              <a:rPr lang="en-US" dirty="0" smtClean="0"/>
              <a:t>complete</a:t>
            </a:r>
            <a:endParaRPr lang="en-US" dirty="0"/>
          </a:p>
        </p:txBody>
      </p:sp>
      <p:sp>
        <p:nvSpPr>
          <p:cNvPr id="3" name="Title 2"/>
          <p:cNvSpPr>
            <a:spLocks noGrp="1"/>
          </p:cNvSpPr>
          <p:nvPr>
            <p:ph type="title"/>
          </p:nvPr>
        </p:nvSpPr>
        <p:spPr/>
        <p:txBody>
          <a:bodyPr>
            <a:normAutofit/>
          </a:bodyPr>
          <a:lstStyle/>
          <a:p>
            <a:r>
              <a:rPr lang="en-US" sz="6000" dirty="0" smtClean="0"/>
              <a:t>GL: Apply Both Recipes Locally</a:t>
            </a:r>
            <a:endParaRPr lang="en-US" sz="6000" dirty="0"/>
          </a:p>
        </p:txBody>
      </p:sp>
      <p:sp>
        <p:nvSpPr>
          <p:cNvPr id="4" name="Text Placeholder 3"/>
          <p:cNvSpPr>
            <a:spLocks noGrp="1"/>
          </p:cNvSpPr>
          <p:nvPr>
            <p:ph type="body" sz="quarter" idx="11"/>
          </p:nvPr>
        </p:nvSpPr>
        <p:spPr>
          <a:xfrm>
            <a:off x="1121104" y="1337148"/>
            <a:ext cx="14422528" cy="1390107"/>
          </a:xfrm>
        </p:spPr>
        <p:txBody>
          <a:bodyPr/>
          <a:lstStyle/>
          <a:p>
            <a:r>
              <a:rPr lang="en-US" sz="3100" dirty="0" smtClean="0"/>
              <a:t>$ sudo chef-client --local-mode \ </a:t>
            </a:r>
          </a:p>
          <a:p>
            <a:r>
              <a:rPr lang="en-US" sz="3100" dirty="0"/>
              <a:t> </a:t>
            </a:r>
            <a:r>
              <a:rPr lang="en-US" sz="3100" dirty="0" smtClean="0"/>
              <a:t> -r "recipe[apache::server],recipe[workstation::setup]"</a:t>
            </a:r>
            <a:endParaRPr lang="en-US" sz="31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3539164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02870" y="2496327"/>
            <a:ext cx="10972800" cy="852712"/>
          </a:xfrm>
        </p:spPr>
        <p:txBody>
          <a:bodyPr>
            <a:noAutofit/>
          </a:bodyPr>
          <a:lstStyle/>
          <a:p>
            <a:r>
              <a:rPr lang="en-US" sz="4800" dirty="0">
                <a:cs typeface="Courier New" panose="02070309020205020404" pitchFamily="49" charset="0"/>
              </a:rPr>
              <a:t>-r "recipe[COOKBOOK(::default)]"</a:t>
            </a:r>
          </a:p>
        </p:txBody>
      </p:sp>
      <p:sp>
        <p:nvSpPr>
          <p:cNvPr id="3" name="Subtitle 2"/>
          <p:cNvSpPr>
            <a:spLocks noGrp="1"/>
          </p:cNvSpPr>
          <p:nvPr>
            <p:ph type="subTitle" idx="1"/>
          </p:nvPr>
        </p:nvSpPr>
        <p:spPr>
          <a:xfrm>
            <a:off x="2202871" y="3506118"/>
            <a:ext cx="10974132" cy="3346421"/>
          </a:xfrm>
        </p:spPr>
        <p:txBody>
          <a:bodyPr/>
          <a:lstStyle/>
          <a:p>
            <a:r>
              <a:rPr lang="en-US" dirty="0" smtClean="0"/>
              <a:t>When you are referencing the default recipe within a cookbook you may optionally specify only the name of the cookbook. </a:t>
            </a:r>
          </a:p>
          <a:p>
            <a:endParaRPr lang="en-US" dirty="0"/>
          </a:p>
          <a:p>
            <a:r>
              <a:rPr lang="en-US" dirty="0" smtClean="0">
                <a:latin typeface="+mj-lt"/>
              </a:rPr>
              <a:t>chef-client </a:t>
            </a:r>
            <a:r>
              <a:rPr lang="en-US" dirty="0" smtClean="0"/>
              <a:t>understands that you mean to apply the default recipe from within that cookbook.</a:t>
            </a:r>
            <a:endParaRPr lang="en-US" dirty="0" smtClean="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15482247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include_recipe</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a:t>A recipe can include one (or more) recipes located in </a:t>
            </a:r>
            <a:r>
              <a:rPr lang="en-US" dirty="0" smtClean="0"/>
              <a:t>cookbooks </a:t>
            </a:r>
            <a:r>
              <a:rPr lang="en-US" dirty="0"/>
              <a:t>by using the </a:t>
            </a:r>
            <a:r>
              <a:rPr lang="en-US" dirty="0" smtClean="0">
                <a:latin typeface="+mj-lt"/>
                <a:cs typeface="Courier New" panose="02070309020205020404" pitchFamily="49" charset="0"/>
              </a:rPr>
              <a:t>include_recipe</a:t>
            </a:r>
            <a:r>
              <a:rPr lang="en-US" dirty="0" smtClean="0">
                <a:latin typeface="+mj-lt"/>
              </a:rPr>
              <a:t> </a:t>
            </a:r>
            <a:r>
              <a:rPr lang="en-US" dirty="0" smtClean="0"/>
              <a:t>method</a:t>
            </a:r>
            <a:r>
              <a:rPr lang="en-US" dirty="0"/>
              <a:t>. When a recipe is included, the resources found in that recipe will be inserted (in the same exact order) at the point where the </a:t>
            </a:r>
            <a:r>
              <a:rPr lang="en-US" dirty="0">
                <a:latin typeface="+mj-lt"/>
                <a:cs typeface="Courier New" panose="02070309020205020404" pitchFamily="49" charset="0"/>
              </a:rPr>
              <a:t>include_recipe</a:t>
            </a:r>
            <a:r>
              <a:rPr lang="en-US" dirty="0"/>
              <a:t> keyword is located. </a:t>
            </a:r>
          </a:p>
        </p:txBody>
      </p:sp>
      <p:sp>
        <p:nvSpPr>
          <p:cNvPr id="4" name="Content Placeholder 3"/>
          <p:cNvSpPr>
            <a:spLocks noGrp="1"/>
          </p:cNvSpPr>
          <p:nvPr>
            <p:ph sz="quarter" idx="4294967295"/>
          </p:nvPr>
        </p:nvSpPr>
        <p:spPr>
          <a:xfrm>
            <a:off x="3669213" y="7332456"/>
            <a:ext cx="8917577" cy="554608"/>
          </a:xfrm>
        </p:spPr>
        <p:txBody>
          <a:bodyPr>
            <a:normAutofit fontScale="70000" lnSpcReduction="20000"/>
          </a:bodyPr>
          <a:lstStyle/>
          <a:p>
            <a:r>
              <a:rPr lang="en-US" dirty="0">
                <a:hlinkClick r:id="rId3"/>
              </a:rPr>
              <a:t>https://docs.chef.io/recipes.html#include-recipes</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42758798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Including a Recipe</a:t>
            </a:r>
            <a:endParaRPr lang="en-US" dirty="0"/>
          </a:p>
        </p:txBody>
      </p:sp>
      <p:sp>
        <p:nvSpPr>
          <p:cNvPr id="3" name="Content Placeholder 2"/>
          <p:cNvSpPr>
            <a:spLocks noGrp="1"/>
          </p:cNvSpPr>
          <p:nvPr>
            <p:ph sz="quarter" idx="10"/>
          </p:nvPr>
        </p:nvSpPr>
        <p:spPr/>
        <p:txBody>
          <a:bodyPr/>
          <a:lstStyle/>
          <a:p>
            <a:r>
              <a:rPr lang="en-US" dirty="0" err="1" smtClean="0"/>
              <a:t>include_recipe</a:t>
            </a:r>
            <a:r>
              <a:rPr lang="en-US" dirty="0" smtClean="0"/>
              <a:t> </a:t>
            </a:r>
            <a:r>
              <a:rPr lang="uk-UA" dirty="0" smtClean="0"/>
              <a:t>'</a:t>
            </a:r>
            <a:r>
              <a:rPr lang="en-US" dirty="0" smtClean="0"/>
              <a:t>workstation::setup</a:t>
            </a:r>
            <a:r>
              <a:rPr lang="uk-UA" dirty="0" smtClean="0"/>
              <a:t>'</a:t>
            </a:r>
            <a:endParaRPr lang="en-US" dirty="0"/>
          </a:p>
        </p:txBody>
      </p:sp>
      <p:sp>
        <p:nvSpPr>
          <p:cNvPr id="4" name="Content Placeholder 3"/>
          <p:cNvSpPr>
            <a:spLocks noGrp="1"/>
          </p:cNvSpPr>
          <p:nvPr>
            <p:ph sz="quarter" idx="12"/>
          </p:nvPr>
        </p:nvSpPr>
        <p:spPr/>
        <p:txBody>
          <a:bodyPr/>
          <a:lstStyle/>
          <a:p>
            <a:r>
              <a:rPr lang="en-US" dirty="0" smtClean="0"/>
              <a:t>Include the </a:t>
            </a:r>
            <a:r>
              <a:rPr lang="uk-UA" dirty="0" smtClean="0"/>
              <a:t>'</a:t>
            </a:r>
            <a:r>
              <a:rPr lang="en-US" dirty="0" smtClean="0"/>
              <a:t>setup</a:t>
            </a:r>
            <a:r>
              <a:rPr lang="uk-UA" dirty="0" smtClean="0"/>
              <a:t>'</a:t>
            </a:r>
            <a:r>
              <a:rPr lang="en-US" dirty="0" smtClean="0"/>
              <a:t> recipe from the </a:t>
            </a:r>
            <a:r>
              <a:rPr lang="uk-UA" dirty="0" smtClean="0"/>
              <a:t>'</a:t>
            </a:r>
            <a:r>
              <a:rPr lang="en-US" dirty="0" smtClean="0"/>
              <a:t>workstation</a:t>
            </a:r>
            <a:r>
              <a:rPr lang="uk-UA" dirty="0" smtClean="0"/>
              <a:t>'</a:t>
            </a:r>
            <a:r>
              <a:rPr lang="en-US" dirty="0" smtClean="0"/>
              <a:t> cookbook in this recipe</a:t>
            </a:r>
            <a:endParaRPr lang="en-US" dirty="0"/>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1113310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Including a Recipe</a:t>
            </a:r>
            <a:endParaRPr lang="en-US" dirty="0"/>
          </a:p>
        </p:txBody>
      </p:sp>
      <p:sp>
        <p:nvSpPr>
          <p:cNvPr id="3" name="Content Placeholder 2"/>
          <p:cNvSpPr>
            <a:spLocks noGrp="1"/>
          </p:cNvSpPr>
          <p:nvPr>
            <p:ph sz="quarter" idx="10"/>
          </p:nvPr>
        </p:nvSpPr>
        <p:spPr/>
        <p:txBody>
          <a:bodyPr/>
          <a:lstStyle/>
          <a:p>
            <a:r>
              <a:rPr lang="en-US" dirty="0" err="1" smtClean="0"/>
              <a:t>include_recipe</a:t>
            </a:r>
            <a:r>
              <a:rPr lang="en-US" dirty="0" smtClean="0"/>
              <a:t> </a:t>
            </a:r>
            <a:r>
              <a:rPr lang="uk-UA" dirty="0" smtClean="0"/>
              <a:t>'</a:t>
            </a:r>
            <a:r>
              <a:rPr lang="en-US" dirty="0" smtClean="0"/>
              <a:t>apache::server</a:t>
            </a:r>
            <a:r>
              <a:rPr lang="uk-UA" dirty="0" smtClean="0"/>
              <a:t>'</a:t>
            </a:r>
            <a:endParaRPr lang="en-US" dirty="0"/>
          </a:p>
        </p:txBody>
      </p:sp>
      <p:sp>
        <p:nvSpPr>
          <p:cNvPr id="4" name="Content Placeholder 3"/>
          <p:cNvSpPr>
            <a:spLocks noGrp="1"/>
          </p:cNvSpPr>
          <p:nvPr>
            <p:ph sz="quarter" idx="12"/>
          </p:nvPr>
        </p:nvSpPr>
        <p:spPr/>
        <p:txBody>
          <a:bodyPr/>
          <a:lstStyle/>
          <a:p>
            <a:r>
              <a:rPr lang="en-US" dirty="0" smtClean="0"/>
              <a:t>Include the </a:t>
            </a:r>
            <a:r>
              <a:rPr lang="uk-UA" dirty="0" smtClean="0"/>
              <a:t>'</a:t>
            </a:r>
            <a:r>
              <a:rPr lang="en-US" dirty="0" smtClean="0"/>
              <a:t>server</a:t>
            </a:r>
            <a:r>
              <a:rPr lang="uk-UA" dirty="0" smtClean="0"/>
              <a:t>'</a:t>
            </a:r>
            <a:r>
              <a:rPr lang="en-US" dirty="0" smtClean="0"/>
              <a:t> recipe from the </a:t>
            </a:r>
            <a:r>
              <a:rPr lang="uk-UA" dirty="0" smtClean="0"/>
              <a:t>'</a:t>
            </a:r>
            <a:r>
              <a:rPr lang="en-US" dirty="0" smtClean="0"/>
              <a:t>apache</a:t>
            </a:r>
            <a:r>
              <a:rPr lang="uk-UA" dirty="0" smtClean="0"/>
              <a:t>'</a:t>
            </a:r>
            <a:r>
              <a:rPr lang="en-US" dirty="0" smtClean="0"/>
              <a:t> cookbook in this recipe</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3683664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4400" y="183558"/>
            <a:ext cx="15704494" cy="998250"/>
          </a:xfrm>
        </p:spPr>
        <p:txBody>
          <a:bodyPr>
            <a:normAutofit/>
          </a:bodyPr>
          <a:lstStyle/>
          <a:p>
            <a:r>
              <a:rPr lang="en-US" sz="4800" dirty="0" smtClean="0"/>
              <a:t>GL: The Default </a:t>
            </a:r>
            <a:r>
              <a:rPr lang="en-US" sz="4800" dirty="0"/>
              <a:t>R</a:t>
            </a:r>
            <a:r>
              <a:rPr lang="en-US" sz="4800" dirty="0" smtClean="0"/>
              <a:t>ecipe </a:t>
            </a:r>
            <a:r>
              <a:rPr lang="en-US" sz="4800" dirty="0"/>
              <a:t>I</a:t>
            </a:r>
            <a:r>
              <a:rPr lang="en-US" sz="4800" dirty="0" smtClean="0"/>
              <a:t>ncludes the Setup </a:t>
            </a:r>
            <a:r>
              <a:rPr lang="en-US" sz="4800" dirty="0"/>
              <a:t>R</a:t>
            </a:r>
            <a:r>
              <a:rPr lang="en-US" sz="4800" dirty="0" smtClean="0"/>
              <a:t>ecipe</a:t>
            </a:r>
            <a:endParaRPr lang="en-US" sz="4800" dirty="0"/>
          </a:p>
        </p:txBody>
      </p:sp>
      <p:sp>
        <p:nvSpPr>
          <p:cNvPr id="3" name="Content Placeholder 2"/>
          <p:cNvSpPr>
            <a:spLocks noGrp="1"/>
          </p:cNvSpPr>
          <p:nvPr>
            <p:ph sz="quarter" idx="10"/>
          </p:nvPr>
        </p:nvSpPr>
        <p:spPr/>
        <p:txBody>
          <a:bodyPr>
            <a:normAutofit/>
          </a:bodyPr>
          <a:lstStyle/>
          <a:p>
            <a:r>
              <a:rPr lang="en-US" sz="3200" dirty="0"/>
              <a:t>#</a:t>
            </a:r>
          </a:p>
          <a:p>
            <a:r>
              <a:rPr lang="en-US" sz="3200" dirty="0"/>
              <a:t># Cookbook Name:: </a:t>
            </a:r>
            <a:r>
              <a:rPr lang="en-US" sz="3200" dirty="0" smtClean="0"/>
              <a:t>workstation</a:t>
            </a:r>
            <a:endParaRPr lang="en-US" sz="3200" dirty="0"/>
          </a:p>
          <a:p>
            <a:r>
              <a:rPr lang="en-US" sz="3200" dirty="0"/>
              <a:t># Recipe:: default</a:t>
            </a:r>
          </a:p>
          <a:p>
            <a:r>
              <a:rPr lang="en-US" sz="3200" dirty="0"/>
              <a:t>#</a:t>
            </a:r>
          </a:p>
          <a:p>
            <a:r>
              <a:rPr lang="en-US" sz="3200" dirty="0"/>
              <a:t># Copyright (c) </a:t>
            </a:r>
            <a:r>
              <a:rPr lang="is-IS" sz="3200" dirty="0" smtClean="0"/>
              <a:t>2016</a:t>
            </a:r>
            <a:r>
              <a:rPr lang="en-US" sz="3200" dirty="0" smtClean="0"/>
              <a:t> </a:t>
            </a:r>
            <a:r>
              <a:rPr lang="en-US" sz="3200" dirty="0"/>
              <a:t>The Authors, All Rights Reserved</a:t>
            </a:r>
            <a:r>
              <a:rPr lang="en-US" sz="3200" dirty="0" smtClean="0"/>
              <a:t>.</a:t>
            </a:r>
          </a:p>
          <a:p>
            <a:endParaRPr lang="en-US" sz="3200" dirty="0"/>
          </a:p>
          <a:p>
            <a:r>
              <a:rPr lang="en-US" sz="3200" dirty="0" err="1" smtClean="0"/>
              <a:t>include_recipe</a:t>
            </a:r>
            <a:r>
              <a:rPr lang="en-US" sz="3200" dirty="0" smtClean="0"/>
              <a:t> </a:t>
            </a:r>
            <a:r>
              <a:rPr lang="uk-UA" sz="3200" dirty="0" smtClean="0"/>
              <a:t>'</a:t>
            </a:r>
            <a:r>
              <a:rPr lang="en-US" sz="3200" dirty="0" smtClean="0"/>
              <a:t>workstation::setup</a:t>
            </a:r>
            <a:r>
              <a:rPr lang="uk-UA" sz="3200" dirty="0" smtClean="0"/>
              <a:t>'</a:t>
            </a:r>
            <a:endParaRPr lang="en-US" sz="32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~/cookbooks/workstation/recipes/default.rb</a:t>
            </a:r>
            <a:endParaRPr lang="en-US" dirty="0"/>
          </a:p>
        </p:txBody>
      </p:sp>
      <p:sp>
        <p:nvSpPr>
          <p:cNvPr id="8" name="Text Placeholder 7"/>
          <p:cNvSpPr>
            <a:spLocks noGrp="1"/>
          </p:cNvSpPr>
          <p:nvPr>
            <p:ph type="body" sz="quarter" idx="13"/>
          </p:nvPr>
        </p:nvSpPr>
        <p:spPr>
          <a:xfrm>
            <a:off x="1135042" y="5638308"/>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13559784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 </a:t>
            </a:r>
            <a:r>
              <a:rPr lang="en-US" sz="2300" dirty="0"/>
              <a:t>WARN: No config file found or specified on command line, using command line options.</a:t>
            </a:r>
          </a:p>
          <a:p>
            <a:r>
              <a:rPr lang="en-US" sz="2300" dirty="0"/>
              <a:t>Starting Chef Client, version 12.3.0</a:t>
            </a:r>
          </a:p>
          <a:p>
            <a:r>
              <a:rPr lang="en-US" sz="2300" dirty="0"/>
              <a:t>resolving cookbooks for run list: ["workstation"]</a:t>
            </a:r>
          </a:p>
          <a:p>
            <a:r>
              <a:rPr lang="en-US" sz="2300" dirty="0"/>
              <a:t>Synchronizing Cookbooks:</a:t>
            </a:r>
          </a:p>
          <a:p>
            <a:r>
              <a:rPr lang="en-US" sz="2300" dirty="0"/>
              <a:t>  - workstation</a:t>
            </a:r>
          </a:p>
          <a:p>
            <a:r>
              <a:rPr lang="en-US" sz="2300" dirty="0"/>
              <a:t>Compiling Cookbooks...</a:t>
            </a:r>
          </a:p>
          <a:p>
            <a:r>
              <a:rPr lang="en-US" sz="2300" dirty="0"/>
              <a:t>Converging 0 resources</a:t>
            </a:r>
          </a:p>
          <a:p>
            <a:endParaRPr lang="en-US" sz="2300" dirty="0"/>
          </a:p>
          <a:p>
            <a:r>
              <a:rPr lang="en-US" sz="2300" dirty="0"/>
              <a:t>Running handlers:</a:t>
            </a:r>
          </a:p>
          <a:p>
            <a:r>
              <a:rPr lang="en-US" sz="2300" dirty="0"/>
              <a:t>Running handlers complete</a:t>
            </a:r>
          </a:p>
          <a:p>
            <a:r>
              <a:rPr lang="en-US" sz="2300" dirty="0"/>
              <a:t>Chef Client finished, 0/0 resources updated in 3.300489827 seconds</a:t>
            </a:r>
          </a:p>
        </p:txBody>
      </p:sp>
      <p:sp>
        <p:nvSpPr>
          <p:cNvPr id="3" name="Title 2"/>
          <p:cNvSpPr>
            <a:spLocks noGrp="1"/>
          </p:cNvSpPr>
          <p:nvPr>
            <p:ph type="title"/>
          </p:nvPr>
        </p:nvSpPr>
        <p:spPr/>
        <p:txBody>
          <a:bodyPr/>
          <a:lstStyle/>
          <a:p>
            <a:r>
              <a:rPr lang="en-US" dirty="0" smtClean="0"/>
              <a:t>GL: Apply the Cookbook's </a:t>
            </a:r>
            <a:r>
              <a:rPr lang="en-US" dirty="0"/>
              <a:t>D</a:t>
            </a:r>
            <a:r>
              <a:rPr lang="en-US" dirty="0" smtClean="0"/>
              <a:t>efault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sz="3200" dirty="0" smtClean="0"/>
              <a:t>$ sudo chef-client --local-mode -r "recipe[workstation]"</a:t>
            </a:r>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3725436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GL: Commit Your Work</a:t>
            </a:r>
            <a:endParaRPr lang="en-US" dirty="0"/>
          </a:p>
        </p:txBody>
      </p:sp>
      <p:sp>
        <p:nvSpPr>
          <p:cNvPr id="3" name="Subtitle 2"/>
          <p:cNvSpPr>
            <a:spLocks noGrp="1"/>
          </p:cNvSpPr>
          <p:nvPr>
            <p:ph type="subTitle" idx="1"/>
          </p:nvPr>
        </p:nvSpPr>
        <p:spPr>
          <a:xfrm>
            <a:off x="3013752" y="3506118"/>
            <a:ext cx="12277047" cy="3346421"/>
          </a:xfrm>
        </p:spPr>
        <p:txBody>
          <a:bodyPr/>
          <a:lstStyle/>
          <a:p>
            <a:r>
              <a:rPr lang="en-US" dirty="0">
                <a:latin typeface="+mj-lt"/>
              </a:rPr>
              <a:t>$ cd workstation</a:t>
            </a:r>
          </a:p>
          <a:p>
            <a:r>
              <a:rPr lang="en-US" dirty="0">
                <a:latin typeface="+mj-lt"/>
              </a:rPr>
              <a:t>$ git add .</a:t>
            </a:r>
          </a:p>
          <a:p>
            <a:r>
              <a:rPr lang="en-US" dirty="0">
                <a:latin typeface="+mj-lt"/>
              </a:rPr>
              <a:t>$ git commit -m </a:t>
            </a:r>
            <a:r>
              <a:rPr lang="en-US" dirty="0" smtClean="0">
                <a:latin typeface="+mj-lt"/>
              </a:rPr>
              <a:t>"Update default recipe to include setup recipe"</a:t>
            </a:r>
            <a:endParaRPr lang="en-US" dirty="0">
              <a:latin typeface="+mj-lt"/>
            </a:endParaRPr>
          </a:p>
          <a:p>
            <a:endParaRPr lang="en-US" dirty="0">
              <a:latin typeface="+mj-lt"/>
            </a:endParaRPr>
          </a:p>
        </p:txBody>
      </p: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21095427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chef-client</a:t>
            </a:r>
            <a:endParaRPr lang="en-US" dirty="0">
              <a:cs typeface="Courier New" panose="02070309020205020404" pitchFamily="49" charset="0"/>
            </a:endParaRPr>
          </a:p>
        </p:txBody>
      </p:sp>
      <p:sp>
        <p:nvSpPr>
          <p:cNvPr id="3" name="Subtitle 2"/>
          <p:cNvSpPr>
            <a:spLocks noGrp="1"/>
          </p:cNvSpPr>
          <p:nvPr>
            <p:ph type="subTitle" idx="1"/>
          </p:nvPr>
        </p:nvSpPr>
        <p:spPr>
          <a:xfrm>
            <a:off x="3013753" y="3506119"/>
            <a:ext cx="10974132" cy="904972"/>
          </a:xfrm>
          <a:solidFill>
            <a:schemeClr val="tx2"/>
          </a:solidFill>
        </p:spPr>
        <p:txBody>
          <a:bodyPr/>
          <a:lstStyle/>
          <a:p>
            <a:r>
              <a:rPr lang="en-US" sz="3200" b="1" dirty="0" smtClean="0">
                <a:solidFill>
                  <a:schemeClr val="bg1"/>
                </a:solidFill>
                <a:latin typeface="Courier New"/>
                <a:cs typeface="Courier New"/>
              </a:rPr>
              <a:t>$ </a:t>
            </a:r>
            <a:r>
              <a:rPr lang="en-US" sz="3200" b="1" dirty="0" err="1" smtClean="0">
                <a:solidFill>
                  <a:schemeClr val="bg1"/>
                </a:solidFill>
                <a:latin typeface="Courier New"/>
                <a:cs typeface="Courier New"/>
              </a:rPr>
              <a:t>sudo</a:t>
            </a:r>
            <a:r>
              <a:rPr lang="en-US" sz="3200" b="1" dirty="0" smtClean="0">
                <a:solidFill>
                  <a:schemeClr val="bg1"/>
                </a:solidFill>
                <a:latin typeface="Courier New"/>
                <a:cs typeface="Courier New"/>
              </a:rPr>
              <a:t> chef-client --local-mode RECIPE_FILE</a:t>
            </a:r>
            <a:endParaRPr lang="en-US" sz="3200" b="1" dirty="0">
              <a:solidFill>
                <a:schemeClr val="bg1"/>
              </a:solidFill>
              <a:latin typeface="Courier New"/>
              <a:cs typeface="Courier New"/>
            </a:endParaRPr>
          </a:p>
        </p:txBody>
      </p:sp>
      <p:sp>
        <p:nvSpPr>
          <p:cNvPr id="8" name="Footer Placeholder 7"/>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9" name="Slide Number Placeholder 8"/>
          <p:cNvSpPr>
            <a:spLocks noGrp="1"/>
          </p:cNvSpPr>
          <p:nvPr>
            <p:ph type="sldNum" sz="quarter" idx="11"/>
          </p:nvPr>
        </p:nvSpPr>
        <p:spPr/>
        <p:txBody>
          <a:bodyPr/>
          <a:lstStyle/>
          <a:p>
            <a:fld id="{D3C6E21F-9381-4880-84FB-1E73165A9E9D}" type="slidenum">
              <a:rPr lang="en-US" smtClean="0"/>
              <a:pPr/>
              <a:t>2</a:t>
            </a:fld>
            <a:endParaRPr lang="en-US" dirty="0"/>
          </a:p>
        </p:txBody>
      </p:sp>
      <p:sp>
        <p:nvSpPr>
          <p:cNvPr id="5" name="TextBox 4"/>
          <p:cNvSpPr txBox="1"/>
          <p:nvPr/>
        </p:nvSpPr>
        <p:spPr bwMode="white">
          <a:xfrm>
            <a:off x="1604156" y="8244362"/>
            <a:ext cx="914400" cy="914400"/>
          </a:xfrm>
          <a:prstGeom prst="rect">
            <a:avLst/>
          </a:prstGeom>
        </p:spPr>
        <p:txBody>
          <a:bodyPr vert="horz" wrap="none" lIns="91440" tIns="91440" rIns="91440" bIns="91440" rtlCol="0">
            <a:normAutofit/>
          </a:bodyPr>
          <a:lstStyle/>
          <a:p>
            <a:endParaRPr lang="en-US" dirty="0" smtClean="0"/>
          </a:p>
        </p:txBody>
      </p:sp>
      <p:sp>
        <p:nvSpPr>
          <p:cNvPr id="10" name="Subtitle 2"/>
          <p:cNvSpPr txBox="1">
            <a:spLocks/>
          </p:cNvSpPr>
          <p:nvPr/>
        </p:nvSpPr>
        <p:spPr bwMode="white">
          <a:xfrm>
            <a:off x="3013753" y="4479745"/>
            <a:ext cx="10974132" cy="2372794"/>
          </a:xfrm>
          <a:prstGeom prst="rect">
            <a:avLst/>
          </a:prstGeom>
        </p:spPr>
        <p:txBody>
          <a:bodyPr vert="horz" wrap="square" lIns="91440" tIns="91440" rIns="91440" bIns="91440" rtlCol="0">
            <a:noAutofit/>
          </a:bodyPr>
          <a:lstStyle>
            <a:lvl1pPr marL="0" indent="0" algn="l" defTabSz="1219120" rtl="0" eaLnBrk="1" latinLnBrk="0" hangingPunct="1">
              <a:lnSpc>
                <a:spcPct val="100000"/>
              </a:lnSpc>
              <a:spcBef>
                <a:spcPts val="0"/>
              </a:spcBef>
              <a:buSzPct val="90000"/>
              <a:buFont typeface="Arial" pitchFamily="34" charset="0"/>
              <a:buNone/>
              <a:defRPr sz="3733" kern="1200" baseline="0">
                <a:solidFill>
                  <a:schemeClr val="accent3">
                    <a:lumMod val="50000"/>
                  </a:schemeClr>
                </a:solidFill>
                <a:latin typeface="+mn-lt"/>
                <a:ea typeface="+mn-ea"/>
                <a:cs typeface="+mn-cs"/>
              </a:defRPr>
            </a:lvl1pPr>
            <a:lvl2pPr marL="609561" indent="0" algn="ctr" defTabSz="1219120" rtl="0" eaLnBrk="1" latinLnBrk="0" hangingPunct="1">
              <a:lnSpc>
                <a:spcPct val="100000"/>
              </a:lnSpc>
              <a:spcBef>
                <a:spcPts val="800"/>
              </a:spcBef>
              <a:buSzPct val="90000"/>
              <a:buFont typeface="Arial" pitchFamily="34" charset="0"/>
              <a:buNone/>
              <a:defRPr sz="3733" kern="1200" baseline="0">
                <a:solidFill>
                  <a:schemeClr val="tx1">
                    <a:tint val="75000"/>
                  </a:schemeClr>
                </a:solidFill>
                <a:latin typeface="+mn-lt"/>
                <a:ea typeface="+mn-ea"/>
                <a:cs typeface="+mn-cs"/>
              </a:defRPr>
            </a:lvl2pPr>
            <a:lvl3pPr marL="1219120" indent="0" algn="ctr" defTabSz="1219120" rtl="0" eaLnBrk="1" latinLnBrk="0" hangingPunct="1">
              <a:lnSpc>
                <a:spcPct val="100000"/>
              </a:lnSpc>
              <a:spcBef>
                <a:spcPts val="800"/>
              </a:spcBef>
              <a:buSzPct val="90000"/>
              <a:buFont typeface="Arial" pitchFamily="34" charset="0"/>
              <a:buNone/>
              <a:defRPr sz="3200" kern="1200" baseline="0">
                <a:solidFill>
                  <a:schemeClr val="tx1">
                    <a:tint val="75000"/>
                  </a:schemeClr>
                </a:solidFill>
                <a:latin typeface="+mn-lt"/>
                <a:ea typeface="+mn-ea"/>
                <a:cs typeface="+mn-cs"/>
              </a:defRPr>
            </a:lvl3pPr>
            <a:lvl4pPr marL="1828681" indent="0" algn="ctr" defTabSz="1219120" rtl="0" eaLnBrk="1" latinLnBrk="0" hangingPunct="1">
              <a:lnSpc>
                <a:spcPct val="100000"/>
              </a:lnSpc>
              <a:spcBef>
                <a:spcPts val="800"/>
              </a:spcBef>
              <a:buSzPct val="90000"/>
              <a:buFont typeface="Arial" pitchFamily="34" charset="0"/>
              <a:buNone/>
              <a:defRPr sz="2667" kern="1200" baseline="0">
                <a:solidFill>
                  <a:schemeClr val="tx1">
                    <a:tint val="75000"/>
                  </a:schemeClr>
                </a:solidFill>
                <a:latin typeface="+mn-lt"/>
                <a:ea typeface="+mn-ea"/>
                <a:cs typeface="+mn-cs"/>
              </a:defRPr>
            </a:lvl4pPr>
            <a:lvl5pPr marL="2438242" indent="0" algn="ctr" defTabSz="1219120" rtl="0" eaLnBrk="1" latinLnBrk="0" hangingPunct="1">
              <a:lnSpc>
                <a:spcPct val="100000"/>
              </a:lnSpc>
              <a:spcBef>
                <a:spcPts val="800"/>
              </a:spcBef>
              <a:buSzPct val="90000"/>
              <a:buFont typeface="Arial" pitchFamily="34" charset="0"/>
              <a:buNone/>
              <a:defRPr sz="2400" kern="1200" baseline="0">
                <a:solidFill>
                  <a:schemeClr val="tx1">
                    <a:tint val="75000"/>
                  </a:schemeClr>
                </a:solidFill>
                <a:latin typeface="+mn-lt"/>
                <a:ea typeface="+mn-ea"/>
                <a:cs typeface="+mn-cs"/>
              </a:defRPr>
            </a:lvl5pPr>
            <a:lvl6pPr marL="3047802" indent="0" algn="ctr" defTabSz="1219120" rtl="0" eaLnBrk="1" latinLnBrk="0" hangingPunct="1">
              <a:spcBef>
                <a:spcPct val="20000"/>
              </a:spcBef>
              <a:buFont typeface="Arial" pitchFamily="34" charset="0"/>
              <a:buNone/>
              <a:defRPr sz="2667" kern="1200">
                <a:solidFill>
                  <a:schemeClr val="tx1">
                    <a:tint val="75000"/>
                  </a:schemeClr>
                </a:solidFill>
                <a:latin typeface="+mn-lt"/>
                <a:ea typeface="+mn-ea"/>
                <a:cs typeface="+mn-cs"/>
              </a:defRPr>
            </a:lvl6pPr>
            <a:lvl7pPr marL="3657362" indent="0" algn="ctr" defTabSz="1219120" rtl="0" eaLnBrk="1" latinLnBrk="0" hangingPunct="1">
              <a:spcBef>
                <a:spcPct val="20000"/>
              </a:spcBef>
              <a:buFont typeface="Arial" pitchFamily="34" charset="0"/>
              <a:buNone/>
              <a:defRPr sz="2667" kern="1200">
                <a:solidFill>
                  <a:schemeClr val="tx1">
                    <a:tint val="75000"/>
                  </a:schemeClr>
                </a:solidFill>
                <a:latin typeface="+mn-lt"/>
                <a:ea typeface="+mn-ea"/>
                <a:cs typeface="+mn-cs"/>
              </a:defRPr>
            </a:lvl7pPr>
            <a:lvl8pPr marL="4266923" indent="0" algn="ctr" defTabSz="1219120" rtl="0" eaLnBrk="1" latinLnBrk="0" hangingPunct="1">
              <a:spcBef>
                <a:spcPct val="20000"/>
              </a:spcBef>
              <a:buFont typeface="Arial" pitchFamily="34" charset="0"/>
              <a:buNone/>
              <a:defRPr sz="2667" kern="1200">
                <a:solidFill>
                  <a:schemeClr val="tx1">
                    <a:tint val="75000"/>
                  </a:schemeClr>
                </a:solidFill>
                <a:latin typeface="+mn-lt"/>
                <a:ea typeface="+mn-ea"/>
                <a:cs typeface="+mn-cs"/>
              </a:defRPr>
            </a:lvl8pPr>
            <a:lvl9pPr marL="4876483" indent="0" algn="ctr" defTabSz="1219120" rtl="0" eaLnBrk="1" latinLnBrk="0" hangingPunct="1">
              <a:spcBef>
                <a:spcPct val="20000"/>
              </a:spcBef>
              <a:buFont typeface="Arial" pitchFamily="34" charset="0"/>
              <a:buNone/>
              <a:defRPr sz="2667" kern="1200">
                <a:solidFill>
                  <a:schemeClr val="tx1">
                    <a:tint val="75000"/>
                  </a:schemeClr>
                </a:solidFill>
                <a:latin typeface="+mn-lt"/>
                <a:ea typeface="+mn-ea"/>
                <a:cs typeface="+mn-cs"/>
              </a:defRPr>
            </a:lvl9pPr>
          </a:lstStyle>
          <a:p>
            <a:r>
              <a:rPr lang="en-US" dirty="0" smtClean="0"/>
              <a:t>How would we apply both the workstation's setup recipe and apache's server recipe?</a:t>
            </a:r>
            <a:endParaRPr lang="en-US" dirty="0"/>
          </a:p>
        </p:txBody>
      </p:sp>
    </p:spTree>
    <p:extLst>
      <p:ext uri="{BB962C8B-B14F-4D97-AF65-F5344CB8AC3E}">
        <p14:creationId xmlns:p14="http://schemas.microsoft.com/office/powerpoint/2010/main" val="15382739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35024" y="2496327"/>
            <a:ext cx="12728448" cy="852712"/>
          </a:xfrm>
        </p:spPr>
        <p:txBody>
          <a:bodyPr>
            <a:normAutofit fontScale="90000"/>
          </a:bodyPr>
          <a:lstStyle/>
          <a:p>
            <a:r>
              <a:rPr lang="en-US" dirty="0" smtClean="0"/>
              <a:t>Lab: Update the apache Cookbook</a:t>
            </a:r>
            <a:endParaRPr lang="en-US" dirty="0"/>
          </a:p>
        </p:txBody>
      </p:sp>
      <p:sp>
        <p:nvSpPr>
          <p:cNvPr id="3" name="Subtitle 2"/>
          <p:cNvSpPr>
            <a:spLocks noGrp="1"/>
          </p:cNvSpPr>
          <p:nvPr>
            <p:ph type="subTitle" idx="1"/>
          </p:nvPr>
        </p:nvSpPr>
        <p:spPr>
          <a:xfrm>
            <a:off x="2323639" y="3506117"/>
            <a:ext cx="12247207" cy="4873592"/>
          </a:xfrm>
        </p:spPr>
        <p:txBody>
          <a:bodyPr/>
          <a:lstStyle/>
          <a:p>
            <a:pPr marL="609585" indent="-609585">
              <a:buFont typeface="Wingdings" charset="2"/>
              <a:buChar char="q"/>
            </a:pPr>
            <a:r>
              <a:rPr lang="en-US" sz="3200" dirty="0"/>
              <a:t>Update the </a:t>
            </a:r>
            <a:r>
              <a:rPr lang="en-US" sz="3200" dirty="0" smtClean="0"/>
              <a:t>"apache" cookbook's "default" </a:t>
            </a:r>
            <a:r>
              <a:rPr lang="en-US" sz="3200" dirty="0"/>
              <a:t>recipe </a:t>
            </a:r>
            <a:r>
              <a:rPr lang="en-US" sz="3200" dirty="0" smtClean="0"/>
              <a:t>to:</a:t>
            </a:r>
          </a:p>
          <a:p>
            <a:endParaRPr lang="en-US" sz="3200" dirty="0" smtClean="0">
              <a:solidFill>
                <a:schemeClr val="tx1"/>
              </a:solidFill>
              <a:latin typeface="Courier New" panose="02070309020205020404" pitchFamily="49" charset="0"/>
              <a:cs typeface="Courier New" panose="02070309020205020404" pitchFamily="49" charset="0"/>
            </a:endParaRPr>
          </a:p>
          <a:p>
            <a:r>
              <a:rPr lang="en-US" sz="3200" dirty="0" smtClean="0">
                <a:solidFill>
                  <a:schemeClr val="tx1"/>
                </a:solidFill>
                <a:latin typeface="+mj-lt"/>
                <a:cs typeface="Courier New" panose="02070309020205020404" pitchFamily="49" charset="0"/>
              </a:rPr>
              <a:t>Include </a:t>
            </a:r>
            <a:r>
              <a:rPr lang="en-US" sz="3200" dirty="0">
                <a:solidFill>
                  <a:schemeClr val="tx1"/>
                </a:solidFill>
                <a:latin typeface="+mj-lt"/>
                <a:cs typeface="Courier New" panose="02070309020205020404" pitchFamily="49" charset="0"/>
              </a:rPr>
              <a:t>the </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server</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 </a:t>
            </a:r>
            <a:r>
              <a:rPr lang="en-US" sz="3200" dirty="0">
                <a:solidFill>
                  <a:schemeClr val="tx1"/>
                </a:solidFill>
                <a:latin typeface="+mj-lt"/>
                <a:cs typeface="Courier New" panose="02070309020205020404" pitchFamily="49" charset="0"/>
              </a:rPr>
              <a:t>recipe from the </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apache</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 </a:t>
            </a:r>
            <a:r>
              <a:rPr lang="en-US" sz="3200" dirty="0">
                <a:solidFill>
                  <a:schemeClr val="tx1"/>
                </a:solidFill>
                <a:latin typeface="+mj-lt"/>
                <a:cs typeface="Courier New" panose="02070309020205020404" pitchFamily="49" charset="0"/>
              </a:rPr>
              <a:t>cookbook</a:t>
            </a:r>
          </a:p>
          <a:p>
            <a:endParaRPr lang="en-US" sz="3200" dirty="0" smtClean="0"/>
          </a:p>
          <a:p>
            <a:pPr marL="609585" indent="-609585">
              <a:buFont typeface="Wingdings" charset="2"/>
              <a:buChar char="q"/>
            </a:pPr>
            <a:r>
              <a:rPr lang="en-US" sz="3200" dirty="0" smtClean="0"/>
              <a:t>Run </a:t>
            </a:r>
            <a:r>
              <a:rPr lang="en-US" sz="3200" dirty="0"/>
              <a:t>chef-client and locally apply the run_list: </a:t>
            </a:r>
            <a:r>
              <a:rPr lang="en-US" sz="3200" dirty="0">
                <a:cs typeface="Courier New" panose="02070309020205020404" pitchFamily="49" charset="0"/>
              </a:rPr>
              <a:t>"recipe</a:t>
            </a:r>
            <a:r>
              <a:rPr lang="en-US" sz="3200" dirty="0" smtClean="0">
                <a:cs typeface="Courier New" panose="02070309020205020404" pitchFamily="49" charset="0"/>
              </a:rPr>
              <a:t>[apache]"</a:t>
            </a:r>
          </a:p>
          <a:p>
            <a:pPr marL="609585" indent="-609585">
              <a:buFont typeface="Wingdings" charset="2"/>
              <a:buChar char="q"/>
            </a:pPr>
            <a:endParaRPr lang="en-US" sz="3200" dirty="0" smtClean="0"/>
          </a:p>
          <a:p>
            <a:pPr marL="609585" indent="-609585">
              <a:buFont typeface="Wingdings" charset="2"/>
              <a:buChar char="q"/>
            </a:pPr>
            <a:r>
              <a:rPr lang="en-US" sz="3200" dirty="0" smtClean="0"/>
              <a:t>Commit the changes with version control</a:t>
            </a:r>
            <a:endParaRPr lang="en-US" sz="3200"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1285172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800" dirty="0" smtClean="0"/>
              <a:t>Lab: The Default </a:t>
            </a:r>
            <a:r>
              <a:rPr lang="en-US" sz="4800" dirty="0"/>
              <a:t>R</a:t>
            </a:r>
            <a:r>
              <a:rPr lang="en-US" sz="4800" dirty="0" smtClean="0"/>
              <a:t>ecipe </a:t>
            </a:r>
            <a:r>
              <a:rPr lang="en-US" sz="4800" dirty="0"/>
              <a:t>I</a:t>
            </a:r>
            <a:r>
              <a:rPr lang="en-US" sz="4800" dirty="0" smtClean="0"/>
              <a:t>ncludes the Apache </a:t>
            </a:r>
            <a:r>
              <a:rPr lang="en-US" sz="4800" dirty="0"/>
              <a:t>R</a:t>
            </a:r>
            <a:r>
              <a:rPr lang="en-US" sz="4800" dirty="0" smtClean="0"/>
              <a:t>ecipe</a:t>
            </a:r>
            <a:endParaRPr lang="en-US" sz="4800" dirty="0"/>
          </a:p>
        </p:txBody>
      </p:sp>
      <p:sp>
        <p:nvSpPr>
          <p:cNvPr id="3" name="Content Placeholder 2"/>
          <p:cNvSpPr>
            <a:spLocks noGrp="1"/>
          </p:cNvSpPr>
          <p:nvPr>
            <p:ph sz="quarter" idx="10"/>
          </p:nvPr>
        </p:nvSpPr>
        <p:spPr/>
        <p:txBody>
          <a:bodyPr>
            <a:normAutofit/>
          </a:bodyPr>
          <a:lstStyle/>
          <a:p>
            <a:r>
              <a:rPr lang="en-US" sz="3200" dirty="0"/>
              <a:t>#</a:t>
            </a:r>
          </a:p>
          <a:p>
            <a:r>
              <a:rPr lang="en-US" sz="3200" dirty="0"/>
              <a:t># Cookbook Name:: </a:t>
            </a:r>
            <a:r>
              <a:rPr lang="en-US" sz="3200" dirty="0" smtClean="0"/>
              <a:t>apache</a:t>
            </a:r>
            <a:endParaRPr lang="en-US" sz="3200" dirty="0"/>
          </a:p>
          <a:p>
            <a:r>
              <a:rPr lang="en-US" sz="3200" dirty="0"/>
              <a:t># Recipe:: default</a:t>
            </a:r>
          </a:p>
          <a:p>
            <a:r>
              <a:rPr lang="en-US" sz="3200" dirty="0"/>
              <a:t>#</a:t>
            </a:r>
          </a:p>
          <a:p>
            <a:r>
              <a:rPr lang="en-US" sz="3200" dirty="0"/>
              <a:t># Copyright (c) </a:t>
            </a:r>
            <a:r>
              <a:rPr lang="is-IS" sz="3200" dirty="0" smtClean="0"/>
              <a:t>2016</a:t>
            </a:r>
            <a:r>
              <a:rPr lang="en-US" sz="3200" dirty="0" smtClean="0"/>
              <a:t> </a:t>
            </a:r>
            <a:r>
              <a:rPr lang="en-US" sz="3200" dirty="0"/>
              <a:t>The Authors, All Rights Reserved</a:t>
            </a:r>
            <a:r>
              <a:rPr lang="en-US" sz="3200" dirty="0" smtClean="0"/>
              <a:t>.</a:t>
            </a:r>
          </a:p>
          <a:p>
            <a:endParaRPr lang="en-US" sz="3200" dirty="0"/>
          </a:p>
          <a:p>
            <a:r>
              <a:rPr lang="en-US" sz="3200" dirty="0" err="1" smtClean="0"/>
              <a:t>include_recipe</a:t>
            </a:r>
            <a:r>
              <a:rPr lang="en-US" sz="3200" dirty="0" smtClean="0"/>
              <a:t> </a:t>
            </a:r>
            <a:r>
              <a:rPr lang="uk-UA" sz="3200" dirty="0" smtClean="0"/>
              <a:t>'</a:t>
            </a:r>
            <a:r>
              <a:rPr lang="en-US" sz="3200" dirty="0" smtClean="0"/>
              <a:t>apache::server</a:t>
            </a:r>
            <a:r>
              <a:rPr lang="uk-UA" sz="3200" dirty="0" smtClean="0"/>
              <a:t>'</a:t>
            </a:r>
            <a:endParaRPr lang="en-US" sz="32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~/cookbooks/apache/recipes/default.rb</a:t>
            </a:r>
            <a:endParaRPr lang="en-US" dirty="0"/>
          </a:p>
        </p:txBody>
      </p:sp>
      <p:sp>
        <p:nvSpPr>
          <p:cNvPr id="8" name="Text Placeholder 7"/>
          <p:cNvSpPr>
            <a:spLocks noGrp="1"/>
          </p:cNvSpPr>
          <p:nvPr>
            <p:ph type="body" sz="quarter" idx="13"/>
          </p:nvPr>
        </p:nvSpPr>
        <p:spPr>
          <a:xfrm>
            <a:off x="1107431" y="5630053"/>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0415050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300" dirty="0" smtClean="0"/>
              <a:t>[</a:t>
            </a:r>
            <a:r>
              <a:rPr lang="is-IS" sz="2300" dirty="0" smtClean="0"/>
              <a:t>2016</a:t>
            </a:r>
            <a:r>
              <a:rPr lang="en-US" sz="2300" dirty="0" smtClean="0"/>
              <a:t>-09-15T15:23:18+00:00</a:t>
            </a:r>
            <a:r>
              <a:rPr lang="en-US" sz="2300" dirty="0"/>
              <a:t>] WARN: No config file found or specified on command line, using command line options.</a:t>
            </a:r>
          </a:p>
          <a:p>
            <a:r>
              <a:rPr lang="en-US" sz="2300" dirty="0"/>
              <a:t>Starting Chef Client, version 12.3.0</a:t>
            </a:r>
          </a:p>
          <a:p>
            <a:r>
              <a:rPr lang="en-US" sz="2300" dirty="0"/>
              <a:t>resolving cookbooks for run list: ["apache"]</a:t>
            </a:r>
          </a:p>
          <a:p>
            <a:r>
              <a:rPr lang="en-US" sz="2300" dirty="0"/>
              <a:t>Synchronizing Cookbooks:</a:t>
            </a:r>
          </a:p>
          <a:p>
            <a:r>
              <a:rPr lang="en-US" sz="2300" dirty="0"/>
              <a:t>  - apache</a:t>
            </a:r>
          </a:p>
          <a:p>
            <a:r>
              <a:rPr lang="en-US" sz="2300" dirty="0"/>
              <a:t>Compiling Cookbooks...</a:t>
            </a:r>
          </a:p>
          <a:p>
            <a:r>
              <a:rPr lang="en-US" sz="2300" dirty="0"/>
              <a:t>Converging 0 resources</a:t>
            </a:r>
          </a:p>
          <a:p>
            <a:endParaRPr lang="en-US" sz="2300" dirty="0"/>
          </a:p>
          <a:p>
            <a:r>
              <a:rPr lang="en-US" sz="2300" dirty="0"/>
              <a:t>Running handlers:</a:t>
            </a:r>
          </a:p>
          <a:p>
            <a:r>
              <a:rPr lang="en-US" sz="2300" dirty="0"/>
              <a:t>Running handlers complete</a:t>
            </a:r>
          </a:p>
          <a:p>
            <a:r>
              <a:rPr lang="en-US" sz="2300" dirty="0"/>
              <a:t>Chef Client finished, 0/0 resources updated in 3.310768509 seconds</a:t>
            </a:r>
          </a:p>
          <a:p>
            <a:endParaRPr lang="en-US" sz="2300" dirty="0"/>
          </a:p>
        </p:txBody>
      </p:sp>
      <p:sp>
        <p:nvSpPr>
          <p:cNvPr id="3" name="Title 2"/>
          <p:cNvSpPr>
            <a:spLocks noGrp="1"/>
          </p:cNvSpPr>
          <p:nvPr>
            <p:ph type="title"/>
          </p:nvPr>
        </p:nvSpPr>
        <p:spPr/>
        <p:txBody>
          <a:bodyPr>
            <a:normAutofit/>
          </a:bodyPr>
          <a:lstStyle/>
          <a:p>
            <a:r>
              <a:rPr lang="en-US" dirty="0" smtClean="0"/>
              <a:t>Lab: Applying the apache Default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sz="3200" dirty="0" smtClean="0"/>
              <a:t>$ sudo chef-client --local-mode -r "recipe[apache]"</a:t>
            </a:r>
            <a:endParaRPr lang="en-US" sz="3200" dirty="0"/>
          </a:p>
        </p:txBody>
      </p:sp>
      <p:sp>
        <p:nvSpPr>
          <p:cNvPr id="5" name="Rectangle 4"/>
          <p:cNvSpPr/>
          <p:nvPr/>
        </p:nvSpPr>
        <p:spPr bwMode="auto">
          <a:xfrm>
            <a:off x="1121104" y="4451545"/>
            <a:ext cx="14417959" cy="538237"/>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30812793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Lab: Commit Your Work</a:t>
            </a:r>
          </a:p>
        </p:txBody>
      </p:sp>
      <p:sp>
        <p:nvSpPr>
          <p:cNvPr id="3" name="Subtitle 2"/>
          <p:cNvSpPr>
            <a:spLocks noGrp="1"/>
          </p:cNvSpPr>
          <p:nvPr>
            <p:ph type="subTitle" idx="1"/>
          </p:nvPr>
        </p:nvSpPr>
        <p:spPr>
          <a:xfrm>
            <a:off x="3013753" y="3506118"/>
            <a:ext cx="12463314" cy="3346421"/>
          </a:xfrm>
        </p:spPr>
        <p:txBody>
          <a:bodyPr/>
          <a:lstStyle/>
          <a:p>
            <a:r>
              <a:rPr lang="en-US" dirty="0">
                <a:latin typeface="+mj-lt"/>
              </a:rPr>
              <a:t>$ cd apache</a:t>
            </a:r>
          </a:p>
          <a:p>
            <a:r>
              <a:rPr lang="en-US" dirty="0">
                <a:latin typeface="+mj-lt"/>
              </a:rPr>
              <a:t>$ git add .</a:t>
            </a:r>
          </a:p>
          <a:p>
            <a:r>
              <a:rPr lang="en-US" dirty="0">
                <a:latin typeface="+mj-lt"/>
              </a:rPr>
              <a:t>$ git commit -m </a:t>
            </a:r>
            <a:r>
              <a:rPr lang="en-US" dirty="0" smtClean="0">
                <a:latin typeface="+mj-lt"/>
              </a:rPr>
              <a:t>"Update default </a:t>
            </a:r>
            <a:r>
              <a:rPr lang="en-US" dirty="0">
                <a:latin typeface="+mj-lt"/>
              </a:rPr>
              <a:t>recipe </a:t>
            </a:r>
            <a:r>
              <a:rPr lang="en-US" dirty="0" smtClean="0">
                <a:latin typeface="+mj-lt"/>
              </a:rPr>
              <a:t>to include server recipe</a:t>
            </a:r>
            <a:r>
              <a:rPr lang="en-US" dirty="0" smtClean="0">
                <a:latin typeface="+mj-lt"/>
              </a:rPr>
              <a:t>"</a:t>
            </a:r>
            <a:endParaRPr lang="en-US" dirty="0">
              <a:latin typeface="+mj-lt"/>
            </a:endParaRPr>
          </a:p>
        </p:txBody>
      </p: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849855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35024" y="2496327"/>
            <a:ext cx="12728448" cy="852712"/>
          </a:xfrm>
        </p:spPr>
        <p:txBody>
          <a:bodyPr>
            <a:normAutofit fontScale="90000"/>
          </a:bodyPr>
          <a:lstStyle/>
          <a:p>
            <a:r>
              <a:rPr lang="en-US" dirty="0" smtClean="0"/>
              <a:t>Lab: Update the apache Cookbook</a:t>
            </a:r>
            <a:endParaRPr lang="en-US" dirty="0"/>
          </a:p>
        </p:txBody>
      </p:sp>
      <p:sp>
        <p:nvSpPr>
          <p:cNvPr id="3" name="Subtitle 2"/>
          <p:cNvSpPr>
            <a:spLocks noGrp="1"/>
          </p:cNvSpPr>
          <p:nvPr>
            <p:ph type="subTitle" idx="1"/>
          </p:nvPr>
        </p:nvSpPr>
        <p:spPr>
          <a:xfrm>
            <a:off x="2323639" y="3506117"/>
            <a:ext cx="12247207" cy="4873592"/>
          </a:xfrm>
        </p:spPr>
        <p:txBody>
          <a:bodyPr/>
          <a:lstStyle/>
          <a:p>
            <a:pPr marL="609585" indent="-609585">
              <a:buFont typeface="Wingdings" charset="2"/>
              <a:buChar char="ü"/>
            </a:pPr>
            <a:r>
              <a:rPr lang="en-US" sz="3200" dirty="0"/>
              <a:t>Update the </a:t>
            </a:r>
            <a:r>
              <a:rPr lang="en-US" sz="3200" dirty="0" smtClean="0"/>
              <a:t>"apache" cookbook's "default" </a:t>
            </a:r>
            <a:r>
              <a:rPr lang="en-US" sz="3200" dirty="0"/>
              <a:t>recipe </a:t>
            </a:r>
            <a:r>
              <a:rPr lang="en-US" sz="3200" dirty="0" smtClean="0"/>
              <a:t>to:</a:t>
            </a:r>
          </a:p>
          <a:p>
            <a:endParaRPr lang="en-US" sz="3200" dirty="0" smtClean="0">
              <a:solidFill>
                <a:schemeClr val="tx1"/>
              </a:solidFill>
              <a:latin typeface="Courier New" panose="02070309020205020404" pitchFamily="49" charset="0"/>
              <a:cs typeface="Courier New" panose="02070309020205020404" pitchFamily="49" charset="0"/>
            </a:endParaRPr>
          </a:p>
          <a:p>
            <a:r>
              <a:rPr lang="en-US" sz="3200" dirty="0" smtClean="0">
                <a:solidFill>
                  <a:schemeClr val="tx1"/>
                </a:solidFill>
                <a:latin typeface="+mj-lt"/>
                <a:cs typeface="Courier New" panose="02070309020205020404" pitchFamily="49" charset="0"/>
              </a:rPr>
              <a:t>Include </a:t>
            </a:r>
            <a:r>
              <a:rPr lang="en-US" sz="3200" dirty="0">
                <a:solidFill>
                  <a:schemeClr val="tx1"/>
                </a:solidFill>
                <a:latin typeface="+mj-lt"/>
                <a:cs typeface="Courier New" panose="02070309020205020404" pitchFamily="49" charset="0"/>
              </a:rPr>
              <a:t>the </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server</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 </a:t>
            </a:r>
            <a:r>
              <a:rPr lang="en-US" sz="3200" dirty="0">
                <a:solidFill>
                  <a:schemeClr val="tx1"/>
                </a:solidFill>
                <a:latin typeface="+mj-lt"/>
                <a:cs typeface="Courier New" panose="02070309020205020404" pitchFamily="49" charset="0"/>
              </a:rPr>
              <a:t>recipe from the </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apache</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 </a:t>
            </a:r>
            <a:r>
              <a:rPr lang="en-US" sz="3200" dirty="0">
                <a:solidFill>
                  <a:schemeClr val="tx1"/>
                </a:solidFill>
                <a:latin typeface="+mj-lt"/>
                <a:cs typeface="Courier New" panose="02070309020205020404" pitchFamily="49" charset="0"/>
              </a:rPr>
              <a:t>cookbook</a:t>
            </a:r>
          </a:p>
          <a:p>
            <a:endParaRPr lang="en-US" sz="3200" dirty="0" smtClean="0"/>
          </a:p>
          <a:p>
            <a:pPr marL="609585" indent="-609585">
              <a:buFont typeface="Wingdings" charset="2"/>
              <a:buChar char="ü"/>
            </a:pPr>
            <a:r>
              <a:rPr lang="en-US" sz="3200" dirty="0" smtClean="0"/>
              <a:t>Run </a:t>
            </a:r>
            <a:r>
              <a:rPr lang="en-US" sz="3200" dirty="0"/>
              <a:t>chef-client and locally apply the run_list: </a:t>
            </a:r>
            <a:r>
              <a:rPr lang="en-US" sz="3200" dirty="0">
                <a:cs typeface="Courier New" panose="02070309020205020404" pitchFamily="49" charset="0"/>
              </a:rPr>
              <a:t>"recipe</a:t>
            </a:r>
            <a:r>
              <a:rPr lang="en-US" sz="3200" dirty="0" smtClean="0">
                <a:cs typeface="Courier New" panose="02070309020205020404" pitchFamily="49" charset="0"/>
              </a:rPr>
              <a:t>[apache]"</a:t>
            </a:r>
          </a:p>
          <a:p>
            <a:pPr marL="609585" indent="-609585">
              <a:buFont typeface="Wingdings" charset="2"/>
              <a:buChar char="ü"/>
            </a:pPr>
            <a:endParaRPr lang="en-US" sz="3200" dirty="0" smtClean="0"/>
          </a:p>
          <a:p>
            <a:pPr marL="609585" indent="-609585">
              <a:buFont typeface="Wingdings" charset="2"/>
              <a:buChar char="ü"/>
            </a:pPr>
            <a:r>
              <a:rPr lang="en-US" sz="3200" dirty="0" smtClean="0"/>
              <a:t>Commit the changes with version control</a:t>
            </a:r>
            <a:endParaRPr lang="en-US" sz="3200"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1093507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Why would you want to apply more than one recipe at a time?</a:t>
            </a:r>
          </a:p>
          <a:p>
            <a:endParaRPr lang="en-US" dirty="0"/>
          </a:p>
          <a:p>
            <a:r>
              <a:rPr lang="en-US" dirty="0" smtClean="0"/>
              <a:t>What are the benefits and drawbacks of using "</a:t>
            </a:r>
            <a:r>
              <a:rPr lang="en-US" dirty="0" err="1" smtClean="0"/>
              <a:t>include_recipe</a:t>
            </a:r>
            <a:r>
              <a:rPr lang="en-US" dirty="0" smtClean="0"/>
              <a:t>" within a recipe?</a:t>
            </a:r>
          </a:p>
          <a:p>
            <a:endParaRPr lang="en-US" dirty="0"/>
          </a:p>
          <a:p>
            <a:r>
              <a:rPr lang="en-US" dirty="0" smtClean="0"/>
              <a:t>Do default values make it easier or harder to learn?</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2495689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Q&amp;A</a:t>
            </a:r>
            <a:endParaRPr lang="en-US" dirty="0">
              <a:cs typeface="Courier New" panose="02070309020205020404" pitchFamily="49" charset="0"/>
            </a:endParaRPr>
          </a:p>
        </p:txBody>
      </p:sp>
      <p:sp>
        <p:nvSpPr>
          <p:cNvPr id="3" name="Subtitle 2"/>
          <p:cNvSpPr>
            <a:spLocks noGrp="1"/>
          </p:cNvSpPr>
          <p:nvPr>
            <p:ph type="subTitle" idx="1"/>
          </p:nvPr>
        </p:nvSpPr>
        <p:spPr>
          <a:xfrm>
            <a:off x="3013753" y="3505071"/>
            <a:ext cx="10974132" cy="4764668"/>
          </a:xfrm>
        </p:spPr>
        <p:txBody>
          <a:bodyPr/>
          <a:lstStyle/>
          <a:p>
            <a:r>
              <a:rPr lang="en-US" dirty="0"/>
              <a:t>What questions can we </a:t>
            </a:r>
            <a:r>
              <a:rPr lang="en-US" dirty="0" smtClean="0"/>
              <a:t>help you answer? </a:t>
            </a:r>
            <a:endParaRPr lang="en-US" dirty="0"/>
          </a:p>
          <a:p>
            <a:endParaRPr lang="en-US" dirty="0"/>
          </a:p>
          <a:p>
            <a:pPr marL="609585" indent="-609585">
              <a:buFont typeface="Arial"/>
              <a:buChar char="•"/>
            </a:pPr>
            <a:r>
              <a:rPr lang="en-US" dirty="0" smtClean="0">
                <a:latin typeface="+mj-lt"/>
                <a:cs typeface="Courier New" panose="02070309020205020404" pitchFamily="49" charset="0"/>
              </a:rPr>
              <a:t>chef-client</a:t>
            </a:r>
          </a:p>
          <a:p>
            <a:pPr marL="609585" indent="-609585">
              <a:buFont typeface="Arial"/>
              <a:buChar char="•"/>
            </a:pPr>
            <a:r>
              <a:rPr lang="en-US" dirty="0" smtClean="0">
                <a:latin typeface="+mj-lt"/>
                <a:cs typeface="Courier New" panose="02070309020205020404" pitchFamily="49" charset="0"/>
              </a:rPr>
              <a:t>local mode</a:t>
            </a:r>
          </a:p>
          <a:p>
            <a:pPr marL="609585" indent="-609585">
              <a:buFont typeface="Arial"/>
              <a:buChar char="•"/>
            </a:pPr>
            <a:r>
              <a:rPr lang="en-US" dirty="0" smtClean="0">
                <a:latin typeface="+mj-lt"/>
              </a:rPr>
              <a:t>run list</a:t>
            </a:r>
          </a:p>
          <a:p>
            <a:pPr marL="609585" indent="-609585">
              <a:buFont typeface="Arial"/>
              <a:buChar char="•"/>
            </a:pPr>
            <a:r>
              <a:rPr lang="en-US" dirty="0" smtClean="0">
                <a:latin typeface="+mj-lt"/>
                <a:cs typeface="Courier New" panose="02070309020205020404" pitchFamily="49" charset="0"/>
              </a:rPr>
              <a:t>include_recipe</a:t>
            </a:r>
          </a:p>
          <a:p>
            <a:endParaRPr lang="en-US" dirty="0"/>
          </a:p>
          <a:p>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31992486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729560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 use chef-client to:</a:t>
            </a:r>
          </a:p>
          <a:p>
            <a:pPr marL="1219169" lvl="2" indent="-609585">
              <a:buFont typeface="Wingdings" panose="05000000000000000000" pitchFamily="2" charset="2"/>
              <a:buChar char="Ø"/>
            </a:pPr>
            <a:r>
              <a:rPr lang="en-US" dirty="0" smtClean="0"/>
              <a:t>Locally apply multiple cookbooks' recipes with chef-client.</a:t>
            </a:r>
          </a:p>
          <a:p>
            <a:pPr marL="1219169" lvl="2" indent="-609585">
              <a:buFont typeface="Wingdings" panose="05000000000000000000" pitchFamily="2" charset="2"/>
              <a:buChar char="Ø"/>
            </a:pPr>
            <a:r>
              <a:rPr lang="en-US" dirty="0"/>
              <a:t>I</a:t>
            </a:r>
            <a:r>
              <a:rPr lang="en-US" dirty="0" smtClean="0"/>
              <a:t>nclude </a:t>
            </a:r>
            <a:r>
              <a:rPr lang="en-US" dirty="0"/>
              <a:t>a recipe </a:t>
            </a:r>
            <a:r>
              <a:rPr lang="en-US" dirty="0" smtClean="0"/>
              <a:t>from within </a:t>
            </a:r>
            <a:r>
              <a:rPr lang="en-US" dirty="0"/>
              <a:t>another </a:t>
            </a:r>
            <a:r>
              <a:rPr lang="en-US" dirty="0" smtClean="0"/>
              <a:t>recipe. </a:t>
            </a:r>
          </a:p>
          <a:p>
            <a:pPr marL="609584" lvl="2"/>
            <a:endParaRPr lang="en-US" dirty="0" smtClean="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8691707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--local-mode</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smtClean="0">
                <a:latin typeface="+mj-lt"/>
                <a:cs typeface="Courier New" panose="02070309020205020404" pitchFamily="49" charset="0"/>
              </a:rPr>
              <a:t>chef-client's </a:t>
            </a:r>
            <a:r>
              <a:rPr lang="en-US" dirty="0" smtClean="0"/>
              <a:t>default mode attempts to contact a Chef Server and ask it for the recipes to run for the given node. </a:t>
            </a:r>
          </a:p>
          <a:p>
            <a:endParaRPr lang="en-US" dirty="0"/>
          </a:p>
          <a:p>
            <a:r>
              <a:rPr lang="en-US" dirty="0" smtClean="0"/>
              <a:t>We are overriding that behavior to have it work in a local mode.</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5507795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447431" y="2496327"/>
            <a:ext cx="12208282" cy="852712"/>
          </a:xfrm>
        </p:spPr>
        <p:txBody>
          <a:bodyPr>
            <a:noAutofit/>
          </a:bodyPr>
          <a:lstStyle/>
          <a:p>
            <a:r>
              <a:rPr lang="en-US" sz="4800" dirty="0" smtClean="0">
                <a:cs typeface="Courier New" panose="02070309020205020404" pitchFamily="49" charset="0"/>
              </a:rPr>
              <a:t>--run-list </a:t>
            </a:r>
            <a:r>
              <a:rPr lang="en-US" sz="4800" dirty="0">
                <a:cs typeface="Courier New" panose="02070309020205020404" pitchFamily="49" charset="0"/>
              </a:rPr>
              <a:t>"recipe[COOKBOOK::RECIPE]"</a:t>
            </a:r>
          </a:p>
        </p:txBody>
      </p:sp>
      <p:sp>
        <p:nvSpPr>
          <p:cNvPr id="3" name="Subtitle 2"/>
          <p:cNvSpPr>
            <a:spLocks noGrp="1"/>
          </p:cNvSpPr>
          <p:nvPr>
            <p:ph type="subTitle" idx="1"/>
          </p:nvPr>
        </p:nvSpPr>
        <p:spPr>
          <a:xfrm>
            <a:off x="3013753" y="3506118"/>
            <a:ext cx="10974132" cy="4372054"/>
          </a:xfrm>
        </p:spPr>
        <p:txBody>
          <a:bodyPr/>
          <a:lstStyle/>
          <a:p>
            <a:r>
              <a:rPr lang="en-US" dirty="0" smtClean="0"/>
              <a:t>In local mode, we need to provide a list of recipes to apply to the system. This is called a </a:t>
            </a:r>
            <a:r>
              <a:rPr lang="en-US" b="1" dirty="0" smtClean="0">
                <a:solidFill>
                  <a:schemeClr val="accent4"/>
                </a:solidFill>
              </a:rPr>
              <a:t>run list</a:t>
            </a:r>
            <a:r>
              <a:rPr lang="en-US" dirty="0" smtClean="0"/>
              <a:t>. A run list is an ordered collection of recipes to execute.</a:t>
            </a:r>
          </a:p>
          <a:p>
            <a:endParaRPr lang="en-US" dirty="0" smtClean="0"/>
          </a:p>
          <a:p>
            <a:r>
              <a:rPr lang="en-US" dirty="0" smtClean="0"/>
              <a:t>Each recipe in the run list must be addressed with the format </a:t>
            </a:r>
            <a:r>
              <a:rPr lang="en-US" b="1" dirty="0" smtClean="0">
                <a:latin typeface="+mj-lt"/>
                <a:cs typeface="Courier New" panose="02070309020205020404" pitchFamily="49" charset="0"/>
              </a:rPr>
              <a:t>recipe[COOKBOOK::RECIPE]</a:t>
            </a:r>
            <a:r>
              <a:rPr lang="en-US" dirty="0" smtClean="0">
                <a:latin typeface="+mj-lt"/>
              </a:rPr>
              <a:t>.</a:t>
            </a:r>
            <a:endParaRPr lang="en-US" dirty="0">
              <a:latin typeface="+mj-lt"/>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a:t>
            </a:fld>
            <a:endParaRPr lang="en-US" dirty="0"/>
          </a:p>
        </p:txBody>
      </p:sp>
      <p:cxnSp>
        <p:nvCxnSpPr>
          <p:cNvPr id="7" name="Straight Connector 6"/>
          <p:cNvCxnSpPr/>
          <p:nvPr/>
        </p:nvCxnSpPr>
        <p:spPr>
          <a:xfrm>
            <a:off x="5521509" y="3375007"/>
            <a:ext cx="8466376"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209976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04800"/>
            <a:ext cx="15646400" cy="827577"/>
          </a:xfrm>
        </p:spPr>
        <p:txBody>
          <a:bodyPr>
            <a:normAutofit/>
          </a:bodyPr>
          <a:lstStyle/>
          <a:p>
            <a:r>
              <a:rPr lang="en-US" sz="4400" dirty="0" smtClean="0"/>
              <a:t>Demo: Using 'chef-client' to Locally </a:t>
            </a:r>
            <a:r>
              <a:rPr lang="en-US" sz="4400" dirty="0"/>
              <a:t>A</a:t>
            </a:r>
            <a:r>
              <a:rPr lang="en-US" sz="4400" dirty="0" smtClean="0"/>
              <a:t>pply </a:t>
            </a:r>
            <a:r>
              <a:rPr lang="en-US" sz="4400" dirty="0"/>
              <a:t>R</a:t>
            </a:r>
            <a:r>
              <a:rPr lang="en-US" sz="4400" dirty="0" smtClean="0"/>
              <a:t>ecipes</a:t>
            </a:r>
            <a:endParaRPr lang="en-US" sz="4400" dirty="0"/>
          </a:p>
        </p:txBody>
      </p:sp>
      <p:sp>
        <p:nvSpPr>
          <p:cNvPr id="3" name="Subtitle 2"/>
          <p:cNvSpPr>
            <a:spLocks noGrp="1"/>
          </p:cNvSpPr>
          <p:nvPr>
            <p:ph sz="quarter" idx="10"/>
          </p:nvPr>
        </p:nvSpPr>
        <p:spPr>
          <a:xfrm>
            <a:off x="609914" y="1348277"/>
            <a:ext cx="15128379" cy="3410817"/>
          </a:xfrm>
        </p:spPr>
        <p:txBody>
          <a:bodyPr>
            <a:normAutofit/>
          </a:bodyPr>
          <a:lstStyle/>
          <a:p>
            <a:r>
              <a:rPr lang="en-US" sz="3100" dirty="0"/>
              <a:t>$ sudo chef-client --local-mode </a:t>
            </a:r>
            <a:r>
              <a:rPr lang="en-US" sz="3100" dirty="0" smtClean="0"/>
              <a:t>–r "</a:t>
            </a:r>
            <a:r>
              <a:rPr lang="en-US" sz="3100" dirty="0"/>
              <a:t>recipe[workstation::setup]"</a:t>
            </a:r>
          </a:p>
        </p:txBody>
      </p:sp>
      <p:sp>
        <p:nvSpPr>
          <p:cNvPr id="4" name="Content Placeholder 3"/>
          <p:cNvSpPr>
            <a:spLocks noGrp="1"/>
          </p:cNvSpPr>
          <p:nvPr>
            <p:ph sz="quarter" idx="12"/>
          </p:nvPr>
        </p:nvSpPr>
        <p:spPr/>
        <p:txBody>
          <a:bodyPr/>
          <a:lstStyle/>
          <a:p>
            <a:r>
              <a:rPr lang="en-US" dirty="0" smtClean="0"/>
              <a:t>Applying the following recipes locally:</a:t>
            </a:r>
          </a:p>
          <a:p>
            <a:endParaRPr lang="en-US" dirty="0"/>
          </a:p>
          <a:p>
            <a:pPr lvl="1"/>
            <a:r>
              <a:rPr lang="en-US" dirty="0" smtClean="0"/>
              <a:t>The 'setup' recipe from the 'workstation' cookbook</a:t>
            </a:r>
            <a:endParaRPr lang="en-US" dirty="0"/>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5318887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t>Demo: </a:t>
            </a:r>
            <a:r>
              <a:rPr lang="en-US" sz="4400" dirty="0" smtClean="0"/>
              <a:t>Using 'chef-client' to </a:t>
            </a:r>
            <a:r>
              <a:rPr lang="en-US" sz="4400" dirty="0"/>
              <a:t>Locally Apply Recipes</a:t>
            </a:r>
          </a:p>
        </p:txBody>
      </p:sp>
      <p:sp>
        <p:nvSpPr>
          <p:cNvPr id="3" name="Subtitle 2"/>
          <p:cNvSpPr>
            <a:spLocks noGrp="1"/>
          </p:cNvSpPr>
          <p:nvPr>
            <p:ph sz="quarter" idx="10"/>
          </p:nvPr>
        </p:nvSpPr>
        <p:spPr/>
        <p:txBody>
          <a:bodyPr>
            <a:normAutofit/>
          </a:bodyPr>
          <a:lstStyle/>
          <a:p>
            <a:r>
              <a:rPr lang="en-US" sz="3200" dirty="0"/>
              <a:t>$ sudo chef-client --local-mode -r "recipe[apache::server]"</a:t>
            </a:r>
          </a:p>
        </p:txBody>
      </p:sp>
      <p:sp>
        <p:nvSpPr>
          <p:cNvPr id="4" name="Content Placeholder 3"/>
          <p:cNvSpPr>
            <a:spLocks noGrp="1"/>
          </p:cNvSpPr>
          <p:nvPr>
            <p:ph sz="quarter" idx="12"/>
          </p:nvPr>
        </p:nvSpPr>
        <p:spPr/>
        <p:txBody>
          <a:bodyPr/>
          <a:lstStyle/>
          <a:p>
            <a:r>
              <a:rPr lang="en-US" dirty="0" smtClean="0"/>
              <a:t>Applying the following recipes locally:</a:t>
            </a:r>
          </a:p>
          <a:p>
            <a:endParaRPr lang="en-US" dirty="0"/>
          </a:p>
          <a:p>
            <a:pPr lvl="1"/>
            <a:r>
              <a:rPr lang="en-US" dirty="0" smtClean="0"/>
              <a:t>The 'server' recipe from the 'apache' cookbook</a:t>
            </a:r>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28968563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t>Demo: Using </a:t>
            </a:r>
            <a:r>
              <a:rPr lang="en-US" sz="4400" dirty="0" smtClean="0"/>
              <a:t>'chef-client' </a:t>
            </a:r>
            <a:r>
              <a:rPr lang="en-US" sz="4400" dirty="0"/>
              <a:t>to Locally Apply Recipes</a:t>
            </a:r>
          </a:p>
        </p:txBody>
      </p:sp>
      <p:sp>
        <p:nvSpPr>
          <p:cNvPr id="3" name="Subtitle 2"/>
          <p:cNvSpPr>
            <a:spLocks noGrp="1"/>
          </p:cNvSpPr>
          <p:nvPr>
            <p:ph sz="quarter" idx="10"/>
          </p:nvPr>
        </p:nvSpPr>
        <p:spPr/>
        <p:txBody>
          <a:bodyPr>
            <a:normAutofit/>
          </a:bodyPr>
          <a:lstStyle/>
          <a:p>
            <a:r>
              <a:rPr lang="en-US" sz="3200" dirty="0"/>
              <a:t>$ sudo chef</a:t>
            </a:r>
            <a:r>
              <a:rPr lang="en-US" sz="3200" dirty="0" smtClean="0"/>
              <a:t>-client --local-mode \ </a:t>
            </a:r>
          </a:p>
          <a:p>
            <a:r>
              <a:rPr lang="en-US" sz="3200" dirty="0"/>
              <a:t> </a:t>
            </a:r>
            <a:r>
              <a:rPr lang="en-US" sz="3200" dirty="0" smtClean="0"/>
              <a:t> -r "recipe[workstation::setup],recipe[apache::server]"</a:t>
            </a:r>
            <a:endParaRPr lang="en-US" sz="3200" dirty="0"/>
          </a:p>
        </p:txBody>
      </p:sp>
      <p:sp>
        <p:nvSpPr>
          <p:cNvPr id="4" name="Content Placeholder 3"/>
          <p:cNvSpPr>
            <a:spLocks noGrp="1"/>
          </p:cNvSpPr>
          <p:nvPr>
            <p:ph sz="quarter" idx="12"/>
          </p:nvPr>
        </p:nvSpPr>
        <p:spPr/>
        <p:txBody>
          <a:bodyPr/>
          <a:lstStyle/>
          <a:p>
            <a:r>
              <a:rPr lang="en-US" dirty="0" smtClean="0"/>
              <a:t>Applying the following recipes locally:</a:t>
            </a:r>
            <a:endParaRPr lang="en-US" dirty="0"/>
          </a:p>
          <a:p>
            <a:pPr marL="609585" indent="-609585">
              <a:buFontTx/>
              <a:buChar char="•"/>
            </a:pPr>
            <a:endParaRPr lang="en-US" dirty="0" smtClean="0"/>
          </a:p>
          <a:p>
            <a:pPr marL="918611" lvl="1" indent="-609585">
              <a:buFontTx/>
              <a:buChar char="•"/>
            </a:pPr>
            <a:r>
              <a:rPr lang="en-US" dirty="0" smtClean="0"/>
              <a:t>The 'setup' recipe from the 'workstation' cookbook</a:t>
            </a:r>
          </a:p>
          <a:p>
            <a:pPr marL="918611" lvl="1" indent="-609585">
              <a:buFontTx/>
              <a:buChar char="•"/>
            </a:pPr>
            <a:r>
              <a:rPr lang="en-US" dirty="0" smtClean="0"/>
              <a:t>The 'server' recipe </a:t>
            </a:r>
            <a:r>
              <a:rPr lang="en-US" dirty="0"/>
              <a:t>from the </a:t>
            </a:r>
            <a:r>
              <a:rPr lang="en-US" dirty="0" smtClean="0"/>
              <a:t>'apache' </a:t>
            </a:r>
            <a:r>
              <a:rPr lang="en-US" dirty="0"/>
              <a:t>cookbook</a:t>
            </a:r>
          </a:p>
          <a:p>
            <a:pPr marL="609585" indent="-609585">
              <a:buFontTx/>
              <a:buChar char="•"/>
            </a:pPr>
            <a:endParaRPr lang="en-US" dirty="0"/>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548580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sz="quarter" idx="10"/>
          </p:nvPr>
        </p:nvSpPr>
        <p:spPr>
          <a:xfrm>
            <a:off x="1121104" y="2315963"/>
            <a:ext cx="14423693" cy="2155972"/>
          </a:xfrm>
        </p:spPr>
        <p:txBody>
          <a:bodyPr/>
          <a:lstStyle/>
          <a:p>
            <a:endParaRPr lang="en-US" dirty="0"/>
          </a:p>
        </p:txBody>
      </p:sp>
      <p:sp>
        <p:nvSpPr>
          <p:cNvPr id="3" name="Title 2"/>
          <p:cNvSpPr>
            <a:spLocks noGrp="1"/>
          </p:cNvSpPr>
          <p:nvPr>
            <p:ph type="title"/>
          </p:nvPr>
        </p:nvSpPr>
        <p:spPr/>
        <p:txBody>
          <a:bodyPr/>
          <a:lstStyle/>
          <a:p>
            <a:r>
              <a:rPr lang="en-US" dirty="0" smtClean="0"/>
              <a:t>GL: Return Home </a:t>
            </a:r>
            <a:r>
              <a:rPr lang="en-US" dirty="0"/>
              <a:t>F</a:t>
            </a:r>
            <a:r>
              <a:rPr lang="en-US" dirty="0" smtClean="0"/>
              <a:t>irst</a:t>
            </a:r>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
        <p:nvSpPr>
          <p:cNvPr id="9" name="Footer Placeholder 8"/>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0" name="Slide Number Placeholder 9"/>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24919719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purl.org/dc/terms/"/>
    <ds:schemaRef ds:uri="http://schemas.openxmlformats.org/package/2006/metadata/core-properties"/>
    <ds:schemaRef ds:uri="http://schemas.microsoft.com/office/2006/documentManagement/types"/>
    <ds:schemaRef ds:uri="http://purl.org/dc/dcmitype/"/>
    <ds:schemaRef ds:uri="http://schemas.microsoft.com/office/infopath/2007/PartnerControls"/>
    <ds:schemaRef ds:uri="http://www.w3.org/XML/1998/namespace"/>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15292</TotalTime>
  <Words>2702</Words>
  <Application>Microsoft Macintosh PowerPoint</Application>
  <PresentationFormat>Custom</PresentationFormat>
  <Paragraphs>315</Paragraphs>
  <Slides>27</Slides>
  <Notes>25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27</vt:i4>
      </vt:variant>
    </vt:vector>
  </HeadingPairs>
  <TitlesOfParts>
    <vt:vector size="31" baseType="lpstr">
      <vt:lpstr>Courier New</vt:lpstr>
      <vt:lpstr>Wingdings</vt:lpstr>
      <vt:lpstr>Arial</vt:lpstr>
      <vt:lpstr>ChefDk3.2Template</vt:lpstr>
      <vt:lpstr>chef-client</vt:lpstr>
      <vt:lpstr>chef-client</vt:lpstr>
      <vt:lpstr>Objectives</vt:lpstr>
      <vt:lpstr>--local-mode</vt:lpstr>
      <vt:lpstr>--run-list "recipe[COOKBOOK::RECIPE]"</vt:lpstr>
      <vt:lpstr>Demo: Using 'chef-client' to Locally Apply Recipes</vt:lpstr>
      <vt:lpstr>Demo: Using 'chef-client' to Locally Apply Recipes</vt:lpstr>
      <vt:lpstr>Demo: Using 'chef-client' to Locally Apply Recipes</vt:lpstr>
      <vt:lpstr>GL: Return Home First</vt:lpstr>
      <vt:lpstr>GL: Apply the Cookbook Recipe Locally</vt:lpstr>
      <vt:lpstr>GL: Apply the Cookbook Recipe Locally</vt:lpstr>
      <vt:lpstr>GL: Apply Both Recipes Locally</vt:lpstr>
      <vt:lpstr>-r "recipe[COOKBOOK(::default)]"</vt:lpstr>
      <vt:lpstr>include_recipe</vt:lpstr>
      <vt:lpstr>Demo: Including a Recipe</vt:lpstr>
      <vt:lpstr>Demo: Including a Recipe</vt:lpstr>
      <vt:lpstr>GL: The Default Recipe Includes the Setup Recipe</vt:lpstr>
      <vt:lpstr>GL: Apply the Cookbook's Default Recipe</vt:lpstr>
      <vt:lpstr>GL: Commit Your Work</vt:lpstr>
      <vt:lpstr>Lab: Update the apache Cookbook</vt:lpstr>
      <vt:lpstr>Lab: The Default Recipe Includes the Apache Recipe</vt:lpstr>
      <vt:lpstr>Lab: Applying the apache Default Recipe</vt:lpstr>
      <vt:lpstr>Lab: Commit Your Work</vt:lpstr>
      <vt:lpstr>Lab: Update the apache Cookbook</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1946</cp:revision>
  <cp:lastPrinted>2015-02-07T23:49:10Z</cp:lastPrinted>
  <dcterms:created xsi:type="dcterms:W3CDTF">2012-09-13T17:36:07Z</dcterms:created>
  <dcterms:modified xsi:type="dcterms:W3CDTF">2016-02-28T19:34:59Z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